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4" r:id="rId3"/>
    <p:sldMasterId id="2147483668" r:id="rId4"/>
    <p:sldMasterId id="2147483670" r:id="rId5"/>
    <p:sldMasterId id="2147483672" r:id="rId6"/>
    <p:sldMasterId id="2147483674" r:id="rId7"/>
    <p:sldMasterId id="2147483676" r:id="rId8"/>
  </p:sldMasterIdLst>
  <p:notesMasterIdLst>
    <p:notesMasterId r:id="rId64"/>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Lst>
  <p:sldSz cx="9144000" cy="6858000" type="screen4x3"/>
  <p:notesSz cx="6794500" cy="9918700"/>
  <p:embeddedFontLst>
    <p:embeddedFont>
      <p:font typeface="Calibri" panose="020F0502020204030204" pitchFamily="34" charset="0"/>
      <p:regular r:id="rId65"/>
      <p:bold r:id="rId66"/>
      <p:italic r:id="rId67"/>
      <p:boldItalic r:id="rId68"/>
    </p:embeddedFont>
    <p:embeddedFont>
      <p:font typeface="Comic Sans MS" panose="030F0702030302020204" pitchFamily="66" charset="0"/>
      <p:regular r:id="rId69"/>
      <p:bold r:id="rId70"/>
      <p:italic r:id="rId71"/>
      <p:boldItalic r:id="rId72"/>
    </p:embeddedFont>
    <p:embeddedFont>
      <p:font typeface="Federo" panose="020B0604020202020204" charset="0"/>
      <p:regular r:id="rId73"/>
    </p:embeddedFont>
    <p:embeddedFont>
      <p:font typeface="Roboto" panose="02000000000000000000" pitchFamily="2" charset="0"/>
      <p:regular r:id="rId74"/>
      <p:bold r:id="rId75"/>
      <p:italic r:id="rId76"/>
      <p:boldItalic r:id="rId77"/>
    </p:embeddedFont>
    <p:embeddedFont>
      <p:font typeface="Verdana" panose="020B060403050404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4">
          <p15:clr>
            <a:srgbClr val="000000"/>
          </p15:clr>
        </p15:guide>
        <p15:guide id="2" pos="214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jqK7fiDHEy9lVFSPbTQ0UHe0U/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874295-7E84-4B4F-9456-2433364845B6}">
  <a:tblStyle styleId="{1C874295-7E84-4B4F-9456-2433364845B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font" Target="fonts/font4.fntdata"/><Relationship Id="rId84"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3.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2.fntdata"/><Relationship Id="rId7" Type="http://schemas.openxmlformats.org/officeDocument/2006/relationships/slideMaster" Target="slideMasters/slideMaster7.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2.fntdata"/><Relationship Id="rId61" Type="http://schemas.openxmlformats.org/officeDocument/2006/relationships/slide" Target="slides/slide53.xml"/><Relationship Id="rId8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2" cy="496887"/>
          </a:xfrm>
          <a:prstGeom prst="rect">
            <a:avLst/>
          </a:prstGeom>
          <a:noFill/>
          <a:ln>
            <a:noFill/>
          </a:ln>
        </p:spPr>
        <p:txBody>
          <a:bodyPr spcFirstLastPara="1" wrap="square" lIns="91325" tIns="45650" rIns="91325" bIns="4565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8100" y="0"/>
            <a:ext cx="2944812" cy="496887"/>
          </a:xfrm>
          <a:prstGeom prst="rect">
            <a:avLst/>
          </a:prstGeom>
          <a:noFill/>
          <a:ln>
            <a:noFill/>
          </a:ln>
        </p:spPr>
        <p:txBody>
          <a:bodyPr spcFirstLastPara="1" wrap="square" lIns="91325" tIns="45650" rIns="91325" bIns="45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0225"/>
            <a:ext cx="2944812" cy="496887"/>
          </a:xfrm>
          <a:prstGeom prst="rect">
            <a:avLst/>
          </a:prstGeom>
          <a:noFill/>
          <a:ln>
            <a:noFill/>
          </a:ln>
        </p:spPr>
        <p:txBody>
          <a:bodyPr spcFirstLastPara="1" wrap="square" lIns="91325" tIns="45650" rIns="91325" bIns="4565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8100" y="9420225"/>
            <a:ext cx="2944812" cy="4968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‹nr.›</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25: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6: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26: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ebe20bde6_0_303: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38" name="Google Shape;238;gcebe20bde6_0_303: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3: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33: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ebe20bde6_0_166:notes"/>
          <p:cNvSpPr txBox="1">
            <a:spLocks noGrp="1"/>
          </p:cNvSpPr>
          <p:nvPr>
            <p:ph type="body" idx="1"/>
          </p:nvPr>
        </p:nvSpPr>
        <p:spPr>
          <a:xfrm>
            <a:off x="679450" y="4711700"/>
            <a:ext cx="5435700" cy="44625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cebe20bde6_0_166:notes"/>
          <p:cNvSpPr>
            <a:spLocks noGrp="1" noRot="1" noChangeAspect="1"/>
          </p:cNvSpPr>
          <p:nvPr>
            <p:ph type="sldImg" idx="2"/>
          </p:nvPr>
        </p:nvSpPr>
        <p:spPr>
          <a:xfrm>
            <a:off x="917575" y="744537"/>
            <a:ext cx="49593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ebe20bde6_0_329: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3" name="Google Shape;263;gcebe20bde6_0_329: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ebe20bde6_0_171: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70" name="Google Shape;270;gcebe20bde6_0_171: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6cd9cd5172_1_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6cd9cd5172_1_0:notes"/>
          <p:cNvSpPr txBox="1">
            <a:spLocks noGrp="1"/>
          </p:cNvSpPr>
          <p:nvPr>
            <p:ph type="body" idx="1"/>
          </p:nvPr>
        </p:nvSpPr>
        <p:spPr>
          <a:xfrm>
            <a:off x="679450" y="4711383"/>
            <a:ext cx="5435700" cy="44634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6cd9cd5172_1_61: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6cd9cd5172_1_61:notes"/>
          <p:cNvSpPr txBox="1">
            <a:spLocks noGrp="1"/>
          </p:cNvSpPr>
          <p:nvPr>
            <p:ph type="body" idx="1"/>
          </p:nvPr>
        </p:nvSpPr>
        <p:spPr>
          <a:xfrm>
            <a:off x="679450" y="4711383"/>
            <a:ext cx="5435700" cy="44634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6cd9cd5172_1_121: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6cd9cd5172_1_121:notes"/>
          <p:cNvSpPr txBox="1">
            <a:spLocks noGrp="1"/>
          </p:cNvSpPr>
          <p:nvPr>
            <p:ph type="body" idx="1"/>
          </p:nvPr>
        </p:nvSpPr>
        <p:spPr>
          <a:xfrm>
            <a:off x="679450" y="4711383"/>
            <a:ext cx="5435700" cy="44634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ebe20bde6_0_102: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45" name="Google Shape;145;gcebe20bde6_0_102: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cc35d0b142_0_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7" name="Google Shape;297;gcc35d0b142_0_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cc35d0b142_0_6: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04" name="Google Shape;304;gcc35d0b142_0_6: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cc35d0b142_0_1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09" name="Google Shape;309;gcc35d0b142_0_1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cc35d0b142_0_16: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16" name="Google Shape;316;gcc35d0b142_0_16: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cc35d0b142_0_2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21" name="Google Shape;321;gcc35d0b142_0_2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cc35d0b142_0_26: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28" name="Google Shape;328;gcc35d0b142_0_26: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c35d0b142_0_3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33" name="Google Shape;333;gcc35d0b142_0_3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c35d0b142_0_36: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40" name="Google Shape;340;gcc35d0b142_0_36: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cc35d0b142_0_4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45" name="Google Shape;345;gcc35d0b142_0_4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cc35d0b142_0_46: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52" name="Google Shape;352;gcc35d0b142_0_46: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2475f122d_0_200:notes"/>
          <p:cNvSpPr>
            <a:spLocks noGrp="1" noRot="1" noChangeAspect="1"/>
          </p:cNvSpPr>
          <p:nvPr>
            <p:ph type="sldImg" idx="2"/>
          </p:nvPr>
        </p:nvSpPr>
        <p:spPr>
          <a:xfrm>
            <a:off x="917575" y="744537"/>
            <a:ext cx="49593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52475f122d_0_200:notes"/>
          <p:cNvSpPr txBox="1">
            <a:spLocks noGrp="1"/>
          </p:cNvSpPr>
          <p:nvPr>
            <p:ph type="body" idx="1"/>
          </p:nvPr>
        </p:nvSpPr>
        <p:spPr>
          <a:xfrm>
            <a:off x="679450" y="4711700"/>
            <a:ext cx="5435700" cy="44625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153" name="Google Shape;153;g152475f122d_0_200:notes"/>
          <p:cNvSpPr txBox="1">
            <a:spLocks noGrp="1"/>
          </p:cNvSpPr>
          <p:nvPr>
            <p:ph type="sldNum" idx="12"/>
          </p:nvPr>
        </p:nvSpPr>
        <p:spPr>
          <a:xfrm>
            <a:off x="3848100" y="9420225"/>
            <a:ext cx="2944800" cy="4968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a:t>
            </a:fld>
            <a:endParaRPr sz="14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cc35d0b142_0_5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57" name="Google Shape;357;gcc35d0b142_0_5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cc35d0b142_0_56: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64" name="Google Shape;364;gcc35d0b142_0_56: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c35d0b142_0_6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69" name="Google Shape;369;gcc35d0b142_0_6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c35d0b142_0_7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76" name="Google Shape;376;gcc35d0b142_0_7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c35d0b142_0_7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81" name="Google Shape;381;gcc35d0b142_0_7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c35d0b142_0_8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88" name="Google Shape;388;gcc35d0b142_0_8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cc35d0b142_0_8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93" name="Google Shape;393;gcc35d0b142_0_8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cc35d0b142_0_9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00" name="Google Shape;400;gcc35d0b142_0_9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c35d0b142_0_9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05" name="Google Shape;405;gcc35d0b142_0_9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cc35d0b142_0_10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12" name="Google Shape;412;gcc35d0b142_0_10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2475f122d_1_7: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52475f122d_1_7:notes"/>
          <p:cNvSpPr txBox="1">
            <a:spLocks noGrp="1"/>
          </p:cNvSpPr>
          <p:nvPr>
            <p:ph type="body" idx="1"/>
          </p:nvPr>
        </p:nvSpPr>
        <p:spPr>
          <a:xfrm>
            <a:off x="679450" y="4711383"/>
            <a:ext cx="5435700" cy="44634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cc35d0b142_0_10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17" name="Google Shape;417;gcc35d0b142_0_10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cc35d0b142_0_110: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24" name="Google Shape;424;gcc35d0b142_0_110: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cc35d0b142_0_11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29" name="Google Shape;429;gcc35d0b142_0_11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3: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63: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4: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64: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5: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65: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66: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66: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7: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67: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8: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68: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6cd9cd5172_0_0:notes"/>
          <p:cNvSpPr>
            <a:spLocks noGrp="1" noRot="1" noChangeAspect="1"/>
          </p:cNvSpPr>
          <p:nvPr>
            <p:ph type="sldImg" idx="2"/>
          </p:nvPr>
        </p:nvSpPr>
        <p:spPr>
          <a:xfrm>
            <a:off x="917575" y="744537"/>
            <a:ext cx="49593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6cd9cd5172_0_0:notes"/>
          <p:cNvSpPr txBox="1">
            <a:spLocks noGrp="1"/>
          </p:cNvSpPr>
          <p:nvPr>
            <p:ph type="body" idx="1"/>
          </p:nvPr>
        </p:nvSpPr>
        <p:spPr>
          <a:xfrm>
            <a:off x="679450" y="4711700"/>
            <a:ext cx="5435700" cy="44625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497" name="Google Shape;497;g16cd9cd5172_0_0:notes"/>
          <p:cNvSpPr txBox="1">
            <a:spLocks noGrp="1"/>
          </p:cNvSpPr>
          <p:nvPr>
            <p:ph type="sldNum" idx="12"/>
          </p:nvPr>
        </p:nvSpPr>
        <p:spPr>
          <a:xfrm>
            <a:off x="3848100" y="9420225"/>
            <a:ext cx="2944800" cy="4968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49</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2475f122d_1_3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52475f122d_1_34:notes"/>
          <p:cNvSpPr txBox="1">
            <a:spLocks noGrp="1"/>
          </p:cNvSpPr>
          <p:nvPr>
            <p:ph type="body" idx="1"/>
          </p:nvPr>
        </p:nvSpPr>
        <p:spPr>
          <a:xfrm>
            <a:off x="679450" y="4711383"/>
            <a:ext cx="5435700" cy="44634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52475f122d_0_0:notes"/>
          <p:cNvSpPr>
            <a:spLocks noGrp="1" noRot="1" noChangeAspect="1"/>
          </p:cNvSpPr>
          <p:nvPr>
            <p:ph type="sldImg" idx="2"/>
          </p:nvPr>
        </p:nvSpPr>
        <p:spPr>
          <a:xfrm>
            <a:off x="1132417"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52475f122d_0_0:notes"/>
          <p:cNvSpPr txBox="1">
            <a:spLocks noGrp="1"/>
          </p:cNvSpPr>
          <p:nvPr>
            <p:ph type="body" idx="1"/>
          </p:nvPr>
        </p:nvSpPr>
        <p:spPr>
          <a:xfrm>
            <a:off x="679450" y="4711383"/>
            <a:ext cx="5435700" cy="44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152475f122d_0_0:notes"/>
          <p:cNvSpPr txBox="1">
            <a:spLocks noGrp="1"/>
          </p:cNvSpPr>
          <p:nvPr>
            <p:ph type="sldNum" idx="12"/>
          </p:nvPr>
        </p:nvSpPr>
        <p:spPr>
          <a:xfrm>
            <a:off x="3848644" y="9421044"/>
            <a:ext cx="2944200" cy="4959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52475f122d_0_17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12" name="Google Shape;512;g152475f122d_0_17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a:t>vereenvoudigen beleidskader: open aanwerving, niet vastgebonden aan contingenten, mnimale schaalgroottes </a:t>
            </a:r>
            <a:endParaRPr/>
          </a:p>
          <a:p>
            <a:pPr marL="0" lvl="0" indent="0" algn="l" rtl="0">
              <a:lnSpc>
                <a:spcPct val="100000"/>
              </a:lnSpc>
              <a:spcBef>
                <a:spcPts val="0"/>
              </a:spcBef>
              <a:spcAft>
                <a:spcPts val="0"/>
              </a:spcAft>
              <a:buSzPts val="1400"/>
              <a:buNone/>
            </a:pPr>
            <a:r>
              <a:rPr lang="en-US"/>
              <a:t>mogelijkheid tot inkopen en uitbesteden van begeleiding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52475f122d_0_181: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19" name="Google Shape;519;g152475f122d_0_181: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52475f122d_0_19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26" name="Google Shape;526;g152475f122d_0_19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US"/>
              <a:t>oa voor de geimpacteerde LDE bedrijven, sine</a:t>
            </a:r>
            <a:endParaRPr/>
          </a:p>
          <a:p>
            <a:pPr marL="0" lvl="0" indent="0" algn="l" rtl="0">
              <a:lnSpc>
                <a:spcPct val="100000"/>
              </a:lnSpc>
              <a:spcBef>
                <a:spcPts val="0"/>
              </a:spcBef>
              <a:spcAft>
                <a:spcPts val="0"/>
              </a:spcAft>
              <a:buSzPts val="1400"/>
              <a:buNone/>
            </a:pPr>
            <a:r>
              <a:rPr lang="en-US"/>
              <a:t>departement werk heeft een informatievideo en presentatie voor geimpacteerde LDE bedrijven: overgangsmaatregelen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9: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69: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3: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73: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2475f122d_1_86: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2475f122d_1_86:notes"/>
          <p:cNvSpPr txBox="1">
            <a:spLocks noGrp="1"/>
          </p:cNvSpPr>
          <p:nvPr>
            <p:ph type="body" idx="1"/>
          </p:nvPr>
        </p:nvSpPr>
        <p:spPr>
          <a:xfrm>
            <a:off x="679450" y="4711383"/>
            <a:ext cx="5435700" cy="4463400"/>
          </a:xfrm>
          <a:prstGeom prst="rect">
            <a:avLst/>
          </a:prstGeom>
        </p:spPr>
        <p:txBody>
          <a:bodyPr spcFirstLastPara="1" wrap="square" lIns="91325" tIns="45650" rIns="91325"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ebe20bde6_0_154:notes"/>
          <p:cNvSpPr>
            <a:spLocks noGrp="1" noRot="1" noChangeAspect="1"/>
          </p:cNvSpPr>
          <p:nvPr>
            <p:ph type="sldImg" idx="2"/>
          </p:nvPr>
        </p:nvSpPr>
        <p:spPr>
          <a:xfrm>
            <a:off x="1132714" y="743903"/>
            <a:ext cx="4529700" cy="37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0" name="Google Shape;180;gcebe20bde6_0_154:notes"/>
          <p:cNvSpPr txBox="1">
            <a:spLocks noGrp="1"/>
          </p:cNvSpPr>
          <p:nvPr>
            <p:ph type="body" idx="1"/>
          </p:nvPr>
        </p:nvSpPr>
        <p:spPr>
          <a:xfrm>
            <a:off x="679450" y="4711383"/>
            <a:ext cx="5435700" cy="44634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3: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3: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79450" y="4711700"/>
            <a:ext cx="5435600" cy="4462462"/>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4:notes"/>
          <p:cNvSpPr>
            <a:spLocks noGrp="1" noRot="1" noChangeAspect="1"/>
          </p:cNvSpPr>
          <p:nvPr>
            <p:ph type="sldImg" idx="2"/>
          </p:nvPr>
        </p:nvSpPr>
        <p:spPr>
          <a:xfrm>
            <a:off x="917575" y="744537"/>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eldia" type="title">
  <p:cSld name="TITLE">
    <p:spTree>
      <p:nvGrpSpPr>
        <p:cNvPr id="1" name="Shape 14"/>
        <p:cNvGrpSpPr/>
        <p:nvPr/>
      </p:nvGrpSpPr>
      <p:grpSpPr>
        <a:xfrm>
          <a:off x="0" y="0"/>
          <a:ext cx="0" cy="0"/>
          <a:chOff x="0" y="0"/>
          <a:chExt cx="0" cy="0"/>
        </a:xfrm>
      </p:grpSpPr>
      <p:sp>
        <p:nvSpPr>
          <p:cNvPr id="15" name="Google Shape;15;p75"/>
          <p:cNvSpPr txBox="1">
            <a:spLocks noGrp="1"/>
          </p:cNvSpPr>
          <p:nvPr>
            <p:ph type="ctrTitle"/>
          </p:nvPr>
        </p:nvSpPr>
        <p:spPr>
          <a:xfrm>
            <a:off x="545123" y="4895556"/>
            <a:ext cx="7776000" cy="668289"/>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accen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6" name="Google Shape;16;p75"/>
          <p:cNvSpPr txBox="1">
            <a:spLocks noGrp="1"/>
          </p:cNvSpPr>
          <p:nvPr>
            <p:ph type="subTitle" idx="1"/>
          </p:nvPr>
        </p:nvSpPr>
        <p:spPr>
          <a:xfrm>
            <a:off x="538088" y="5584875"/>
            <a:ext cx="7776000" cy="22508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80"/>
              </a:spcBef>
              <a:spcAft>
                <a:spcPts val="0"/>
              </a:spcAft>
              <a:buClr>
                <a:schemeClr val="accent2"/>
              </a:buClr>
              <a:buSzPts val="1400"/>
              <a:buFont typeface="Arial"/>
              <a:buNone/>
              <a:defRPr sz="1400" b="0" i="0" u="none" strike="noStrike" cap="none">
                <a:solidFill>
                  <a:schemeClr val="accent2"/>
                </a:solidFill>
                <a:latin typeface="Calibri"/>
                <a:ea typeface="Calibri"/>
                <a:cs typeface="Calibri"/>
                <a:sym typeface="Calibri"/>
              </a:defRPr>
            </a:lvl1pPr>
            <a:lvl2pPr marR="0" lvl="1"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kst - grijs - balk boven">
  <p:cSld name="TITLE_AND_BODY_1_3_2">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gcebe20bde6_0_269"/>
          <p:cNvSpPr/>
          <p:nvPr/>
        </p:nvSpPr>
        <p:spPr>
          <a:xfrm>
            <a:off x="0" y="0"/>
            <a:ext cx="9144000" cy="1463100"/>
          </a:xfrm>
          <a:prstGeom prst="rect">
            <a:avLst/>
          </a:prstGeom>
          <a:solidFill>
            <a:srgbClr val="E3E5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cebe20bde6_0_269"/>
          <p:cNvSpPr txBox="1">
            <a:spLocks noGrp="1"/>
          </p:cNvSpPr>
          <p:nvPr>
            <p:ph type="subTitle" idx="1"/>
          </p:nvPr>
        </p:nvSpPr>
        <p:spPr>
          <a:xfrm>
            <a:off x="451775" y="660500"/>
            <a:ext cx="8692500" cy="106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solidFill>
                  <a:srgbClr val="004475"/>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54" name="Google Shape;54;gcebe20bde6_0_269"/>
          <p:cNvSpPr txBox="1">
            <a:spLocks noGrp="1"/>
          </p:cNvSpPr>
          <p:nvPr>
            <p:ph type="body" idx="2"/>
          </p:nvPr>
        </p:nvSpPr>
        <p:spPr>
          <a:xfrm>
            <a:off x="503550" y="2017667"/>
            <a:ext cx="6282900" cy="401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5" name="Google Shape;55;gcebe20bde6_0_269"/>
          <p:cNvSpPr txBox="1">
            <a:spLocks noGrp="1"/>
          </p:cNvSpPr>
          <p:nvPr>
            <p:ph type="title"/>
          </p:nvPr>
        </p:nvSpPr>
        <p:spPr>
          <a:xfrm>
            <a:off x="451350" y="316600"/>
            <a:ext cx="8692500" cy="35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solidFill>
                  <a:srgbClr val="004475"/>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inde - wit">
  <p:cSld name="TITLE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gcebe20bde6_0_274"/>
          <p:cNvSpPr txBox="1"/>
          <p:nvPr/>
        </p:nvSpPr>
        <p:spPr>
          <a:xfrm>
            <a:off x="1065500" y="2060600"/>
            <a:ext cx="7013100" cy="2736900"/>
          </a:xfrm>
          <a:prstGeom prst="rect">
            <a:avLst/>
          </a:prstGeom>
          <a:no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Clr>
                <a:srgbClr val="008ACA"/>
              </a:buClr>
              <a:buSzPts val="5400"/>
              <a:buFont typeface="Arial"/>
              <a:buNone/>
            </a:pPr>
            <a:r>
              <a:rPr lang="en-US" sz="4800" b="0" i="0" u="none" strike="noStrike" cap="none">
                <a:solidFill>
                  <a:srgbClr val="004475"/>
                </a:solidFill>
                <a:latin typeface="Calibri"/>
                <a:ea typeface="Calibri"/>
                <a:cs typeface="Calibri"/>
                <a:sym typeface="Calibri"/>
              </a:rPr>
              <a:t>Bedankt voor jullie aandacht.</a:t>
            </a:r>
            <a:endParaRPr sz="4800" b="0" i="0" u="none" strike="noStrike" cap="none">
              <a:solidFill>
                <a:srgbClr val="004475"/>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inde - blauw">
  <p:cSld name="CUSTOM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cebe20bde6_0_276"/>
          <p:cNvSpPr txBox="1"/>
          <p:nvPr/>
        </p:nvSpPr>
        <p:spPr>
          <a:xfrm>
            <a:off x="1065500" y="2060600"/>
            <a:ext cx="7013100" cy="2736900"/>
          </a:xfrm>
          <a:prstGeom prst="rect">
            <a:avLst/>
          </a:prstGeom>
          <a:no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Calibri"/>
                <a:ea typeface="Calibri"/>
                <a:cs typeface="Calibri"/>
                <a:sym typeface="Calibri"/>
              </a:rPr>
              <a:t>Bedankt voor jullie aandacht.</a:t>
            </a:r>
            <a:endParaRPr sz="36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60"/>
        <p:cNvGrpSpPr/>
        <p:nvPr/>
      </p:nvGrpSpPr>
      <p:grpSpPr>
        <a:xfrm>
          <a:off x="0" y="0"/>
          <a:ext cx="0" cy="0"/>
          <a:chOff x="0" y="0"/>
          <a:chExt cx="0" cy="0"/>
        </a:xfrm>
      </p:grpSpPr>
      <p:sp>
        <p:nvSpPr>
          <p:cNvPr id="61" name="Google Shape;61;gcebe20bde6_0_278"/>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2" name="Google Shape;62;gcebe20bde6_0_278"/>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3" name="Google Shape;63;gcebe20bde6_0_27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64"/>
        <p:cNvGrpSpPr/>
        <p:nvPr/>
      </p:nvGrpSpPr>
      <p:grpSpPr>
        <a:xfrm>
          <a:off x="0" y="0"/>
          <a:ext cx="0" cy="0"/>
          <a:chOff x="0" y="0"/>
          <a:chExt cx="0" cy="0"/>
        </a:xfrm>
      </p:grpSpPr>
      <p:sp>
        <p:nvSpPr>
          <p:cNvPr id="65" name="Google Shape;65;g152475f122d_1_31"/>
          <p:cNvSpPr txBox="1">
            <a:spLocks noGrp="1"/>
          </p:cNvSpPr>
          <p:nvPr>
            <p:ph type="title"/>
          </p:nvPr>
        </p:nvSpPr>
        <p:spPr>
          <a:xfrm>
            <a:off x="457200" y="919797"/>
            <a:ext cx="82296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800"/>
              <a:buNone/>
              <a:defRPr sz="3200" b="1" i="0" u="none" strike="noStrike" cap="none">
                <a:solidFill>
                  <a:srgbClr val="4BACC6"/>
                </a:solidFill>
                <a:latin typeface="Verdana"/>
                <a:ea typeface="Verdana"/>
                <a:cs typeface="Verdana"/>
                <a:sym typeface="Verdana"/>
              </a:defRPr>
            </a:lvl1pPr>
            <a:lvl2pPr marR="0" lvl="1"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9pPr>
          </a:lstStyle>
          <a:p>
            <a:endParaRPr/>
          </a:p>
        </p:txBody>
      </p:sp>
      <p:sp>
        <p:nvSpPr>
          <p:cNvPr id="66" name="Google Shape;66;g152475f122d_1_31"/>
          <p:cNvSpPr txBox="1">
            <a:spLocks noGrp="1"/>
          </p:cNvSpPr>
          <p:nvPr>
            <p:ph type="body" idx="1"/>
          </p:nvPr>
        </p:nvSpPr>
        <p:spPr>
          <a:xfrm>
            <a:off x="1148080" y="2357119"/>
            <a:ext cx="7132200" cy="32919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rgbClr val="595959"/>
              </a:buClr>
              <a:buSzPts val="1600"/>
              <a:buFont typeface="Arial"/>
              <a:buChar char="•"/>
              <a:defRPr sz="1600" b="0" i="0" u="none" strike="noStrike" cap="none">
                <a:solidFill>
                  <a:srgbClr val="595959"/>
                </a:solidFill>
                <a:latin typeface="Calibri"/>
                <a:ea typeface="Calibri"/>
                <a:cs typeface="Calibri"/>
                <a:sym typeface="Calibri"/>
              </a:defRPr>
            </a:lvl1pPr>
            <a:lvl2pPr marL="914400" marR="0" lvl="1" indent="-330200" algn="l" rtl="0">
              <a:spcBef>
                <a:spcPts val="1200"/>
              </a:spcBef>
              <a:spcAft>
                <a:spcPts val="0"/>
              </a:spcAft>
              <a:buClr>
                <a:srgbClr val="595959"/>
              </a:buClr>
              <a:buSzPts val="1600"/>
              <a:buFont typeface="Arial"/>
              <a:buChar char="–"/>
              <a:defRPr sz="1600" b="0" i="0" u="none" strike="noStrike" cap="none">
                <a:solidFill>
                  <a:srgbClr val="595959"/>
                </a:solidFill>
                <a:latin typeface="Calibri"/>
                <a:ea typeface="Calibri"/>
                <a:cs typeface="Calibri"/>
                <a:sym typeface="Calibri"/>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Calibri"/>
                <a:ea typeface="Calibri"/>
                <a:cs typeface="Calibri"/>
                <a:sym typeface="Calibri"/>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Calibri"/>
                <a:ea typeface="Calibri"/>
                <a:cs typeface="Calibri"/>
                <a:sym typeface="Calibri"/>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72"/>
        <p:cNvGrpSpPr/>
        <p:nvPr/>
      </p:nvGrpSpPr>
      <p:grpSpPr>
        <a:xfrm>
          <a:off x="0" y="0"/>
          <a:ext cx="0" cy="0"/>
          <a:chOff x="0" y="0"/>
          <a:chExt cx="0" cy="0"/>
        </a:xfrm>
      </p:grpSpPr>
      <p:sp>
        <p:nvSpPr>
          <p:cNvPr id="73" name="Google Shape;73;p97"/>
          <p:cNvSpPr txBox="1">
            <a:spLocks noGrp="1"/>
          </p:cNvSpPr>
          <p:nvPr>
            <p:ph type="dt" idx="10"/>
          </p:nvPr>
        </p:nvSpPr>
        <p:spPr>
          <a:xfrm>
            <a:off x="993775" y="6327775"/>
            <a:ext cx="20574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7"/>
          <p:cNvSpPr txBox="1">
            <a:spLocks noGrp="1"/>
          </p:cNvSpPr>
          <p:nvPr>
            <p:ph type="ftr" idx="11"/>
          </p:nvPr>
        </p:nvSpPr>
        <p:spPr>
          <a:xfrm>
            <a:off x="969962" y="293687"/>
            <a:ext cx="5749925"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7"/>
          <p:cNvSpPr txBox="1">
            <a:spLocks noGrp="1"/>
          </p:cNvSpPr>
          <p:nvPr>
            <p:ph type="sldNum" idx="12"/>
          </p:nvPr>
        </p:nvSpPr>
        <p:spPr>
          <a:xfrm>
            <a:off x="8721725" y="279400"/>
            <a:ext cx="323850" cy="3397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1pPr>
            <a:lvl2pPr marL="0" marR="0" lvl="1"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2pPr>
            <a:lvl3pPr marL="0" marR="0" lvl="2"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3pPr>
            <a:lvl4pPr marL="0" marR="0" lvl="3"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4pPr>
            <a:lvl5pPr marL="0" marR="0" lvl="4"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5pPr>
            <a:lvl6pPr marL="0" marR="0" lvl="5"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6pPr>
            <a:lvl7pPr marL="0" marR="0" lvl="6"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7pPr>
            <a:lvl8pPr marL="0" marR="0" lvl="7"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8pPr>
            <a:lvl9pPr marL="0" marR="0" lvl="8"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orizontaal Accent 1" type="twoColTx">
  <p:cSld name="TITLE_AND_TWO_COLUMNS">
    <p:spTree>
      <p:nvGrpSpPr>
        <p:cNvPr id="1" name="Shape 76"/>
        <p:cNvGrpSpPr/>
        <p:nvPr/>
      </p:nvGrpSpPr>
      <p:grpSpPr>
        <a:xfrm>
          <a:off x="0" y="0"/>
          <a:ext cx="0" cy="0"/>
          <a:chOff x="0" y="0"/>
          <a:chExt cx="0" cy="0"/>
        </a:xfrm>
      </p:grpSpPr>
      <p:sp>
        <p:nvSpPr>
          <p:cNvPr id="77" name="Google Shape;77;g152475f122d_0_86"/>
          <p:cNvSpPr txBox="1">
            <a:spLocks noGrp="1"/>
          </p:cNvSpPr>
          <p:nvPr>
            <p:ph type="sldNum" idx="12"/>
          </p:nvPr>
        </p:nvSpPr>
        <p:spPr>
          <a:xfrm>
            <a:off x="156333" y="6091822"/>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‹nr.›</a:t>
            </a:fld>
            <a:endParaRPr/>
          </a:p>
        </p:txBody>
      </p:sp>
      <p:sp>
        <p:nvSpPr>
          <p:cNvPr id="78" name="Google Shape;78;g152475f122d_0_86"/>
          <p:cNvSpPr/>
          <p:nvPr/>
        </p:nvSpPr>
        <p:spPr>
          <a:xfrm>
            <a:off x="0" y="0"/>
            <a:ext cx="9144000" cy="146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152475f122d_0_86"/>
          <p:cNvSpPr txBox="1">
            <a:spLocks noGrp="1"/>
          </p:cNvSpPr>
          <p:nvPr>
            <p:ph type="title"/>
          </p:nvPr>
        </p:nvSpPr>
        <p:spPr>
          <a:xfrm>
            <a:off x="640100" y="405167"/>
            <a:ext cx="6298800" cy="1077600"/>
          </a:xfrm>
          <a:prstGeom prst="rect">
            <a:avLst/>
          </a:prstGeom>
          <a:noFill/>
          <a:ln>
            <a:noFill/>
          </a:ln>
        </p:spPr>
        <p:txBody>
          <a:bodyPr spcFirstLastPara="1" wrap="square" lIns="0" tIns="0" rIns="91425" bIns="91425" anchor="t" anchorCtr="0">
            <a:noAutofit/>
          </a:bodyPr>
          <a:lstStyle>
            <a:lvl1pPr lvl="0" rtl="0">
              <a:spcBef>
                <a:spcPts val="0"/>
              </a:spcBef>
              <a:spcAft>
                <a:spcPts val="0"/>
              </a:spcAft>
              <a:buNone/>
              <a:defRPr sz="18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 name="Google Shape;80;g152475f122d_0_86"/>
          <p:cNvSpPr txBox="1">
            <a:spLocks noGrp="1"/>
          </p:cNvSpPr>
          <p:nvPr>
            <p:ph type="body" idx="1"/>
          </p:nvPr>
        </p:nvSpPr>
        <p:spPr>
          <a:xfrm>
            <a:off x="640100" y="2227033"/>
            <a:ext cx="5492400" cy="3269100"/>
          </a:xfrm>
          <a:prstGeom prst="rect">
            <a:avLst/>
          </a:prstGeom>
          <a:noFill/>
          <a:ln>
            <a:noFill/>
          </a:ln>
        </p:spPr>
        <p:txBody>
          <a:bodyPr spcFirstLastPara="1" wrap="square" lIns="0" tIns="0"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
        <p:nvSpPr>
          <p:cNvPr id="82" name="Google Shape;82;g152475f122d_0_168"/>
          <p:cNvSpPr/>
          <p:nvPr/>
        </p:nvSpPr>
        <p:spPr>
          <a:xfrm rot="10800000" flipH="1">
            <a:off x="0" y="2247900"/>
            <a:ext cx="9144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g152475f122d_0_168"/>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g152475f122d_0_168"/>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 name="Google Shape;85;g152475f122d_0_168"/>
          <p:cNvSpPr txBox="1">
            <a:spLocks noGrp="1"/>
          </p:cNvSpPr>
          <p:nvPr>
            <p:ph type="body" idx="1"/>
          </p:nvPr>
        </p:nvSpPr>
        <p:spPr>
          <a:xfrm>
            <a:off x="471900" y="2558767"/>
            <a:ext cx="8222100" cy="36135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g152475f122d_0_168"/>
          <p:cNvSpPr txBox="1">
            <a:spLocks noGrp="1"/>
          </p:cNvSpPr>
          <p:nvPr>
            <p:ph type="sldNum" idx="12"/>
          </p:nvPr>
        </p:nvSpPr>
        <p:spPr>
          <a:xfrm>
            <a:off x="8523541" y="6260831"/>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93"/>
        <p:cNvGrpSpPr/>
        <p:nvPr/>
      </p:nvGrpSpPr>
      <p:grpSpPr>
        <a:xfrm>
          <a:off x="0" y="0"/>
          <a:ext cx="0" cy="0"/>
          <a:chOff x="0" y="0"/>
          <a:chExt cx="0" cy="0"/>
        </a:xfrm>
      </p:grpSpPr>
      <p:sp>
        <p:nvSpPr>
          <p:cNvPr id="94" name="Google Shape;94;p99"/>
          <p:cNvSpPr txBox="1">
            <a:spLocks noGrp="1"/>
          </p:cNvSpPr>
          <p:nvPr>
            <p:ph type="title"/>
          </p:nvPr>
        </p:nvSpPr>
        <p:spPr>
          <a:xfrm>
            <a:off x="457200" y="198438"/>
            <a:ext cx="6019800" cy="6534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294376"/>
              </a:buClr>
              <a:buSzPts val="2800"/>
              <a:buFont typeface="Arial"/>
              <a:buNone/>
              <a:defRPr sz="2800" b="1" i="0" u="none" strike="noStrike" cap="none">
                <a:solidFill>
                  <a:srgbClr val="294376"/>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5" name="Google Shape;95;p9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rgbClr val="3E89CA"/>
              </a:buClr>
              <a:buSzPts val="2400"/>
              <a:buFont typeface="Arial"/>
              <a:buNone/>
              <a:defRPr sz="2400" b="1" i="0" u="none" strike="noStrike" cap="none">
                <a:solidFill>
                  <a:srgbClr val="3E89CA"/>
                </a:solidFill>
                <a:latin typeface="Arial"/>
                <a:ea typeface="Arial"/>
                <a:cs typeface="Arial"/>
                <a:sym typeface="Arial"/>
              </a:defRPr>
            </a:lvl1pPr>
            <a:lvl2pPr marL="914400" marR="0" lvl="1" indent="-228600" algn="l">
              <a:lnSpc>
                <a:spcPct val="100000"/>
              </a:lnSpc>
              <a:spcBef>
                <a:spcPts val="400"/>
              </a:spcBef>
              <a:spcAft>
                <a:spcPts val="0"/>
              </a:spcAft>
              <a:buClr>
                <a:srgbClr val="3E89CA"/>
              </a:buClr>
              <a:buSzPts val="2000"/>
              <a:buFont typeface="Arial"/>
              <a:buNone/>
              <a:defRPr sz="2000" b="1" i="0" u="none" strike="noStrike" cap="none">
                <a:solidFill>
                  <a:srgbClr val="3E89CA"/>
                </a:solidFill>
                <a:latin typeface="Arial"/>
                <a:ea typeface="Arial"/>
                <a:cs typeface="Arial"/>
                <a:sym typeface="Arial"/>
              </a:defRPr>
            </a:lvl2pPr>
            <a:lvl3pPr marL="1371600" marR="0" lvl="2" indent="-228600" algn="l">
              <a:lnSpc>
                <a:spcPct val="100000"/>
              </a:lnSpc>
              <a:spcBef>
                <a:spcPts val="360"/>
              </a:spcBef>
              <a:spcAft>
                <a:spcPts val="0"/>
              </a:spcAft>
              <a:buClr>
                <a:srgbClr val="3E89CA"/>
              </a:buClr>
              <a:buSzPts val="1800"/>
              <a:buFont typeface="Arial"/>
              <a:buNone/>
              <a:defRPr sz="1800" b="1" i="0" u="none" strike="noStrike" cap="none">
                <a:solidFill>
                  <a:srgbClr val="3E89CA"/>
                </a:solidFill>
                <a:latin typeface="Arial"/>
                <a:ea typeface="Arial"/>
                <a:cs typeface="Arial"/>
                <a:sym typeface="Arial"/>
              </a:defRPr>
            </a:lvl3pPr>
            <a:lvl4pPr marL="1828800" marR="0" lvl="3" indent="-228600" algn="l">
              <a:lnSpc>
                <a:spcPct val="100000"/>
              </a:lnSpc>
              <a:spcBef>
                <a:spcPts val="320"/>
              </a:spcBef>
              <a:spcAft>
                <a:spcPts val="0"/>
              </a:spcAft>
              <a:buClr>
                <a:srgbClr val="3E89CA"/>
              </a:buClr>
              <a:buSzPts val="1600"/>
              <a:buFont typeface="Arial"/>
              <a:buNone/>
              <a:defRPr sz="1600" b="1" i="0" u="none" strike="noStrike" cap="none">
                <a:solidFill>
                  <a:srgbClr val="3E89CA"/>
                </a:solidFill>
                <a:latin typeface="Arial"/>
                <a:ea typeface="Arial"/>
                <a:cs typeface="Arial"/>
                <a:sym typeface="Arial"/>
              </a:defRPr>
            </a:lvl4pPr>
            <a:lvl5pPr marL="2286000" marR="0" lvl="4" indent="-228600" algn="l">
              <a:lnSpc>
                <a:spcPct val="100000"/>
              </a:lnSpc>
              <a:spcBef>
                <a:spcPts val="320"/>
              </a:spcBef>
              <a:spcAft>
                <a:spcPts val="0"/>
              </a:spcAft>
              <a:buClr>
                <a:srgbClr val="3E89CA"/>
              </a:buClr>
              <a:buSzPts val="1600"/>
              <a:buFont typeface="Arial"/>
              <a:buNone/>
              <a:defRPr sz="1600" b="1" i="0" u="none" strike="noStrike" cap="none">
                <a:solidFill>
                  <a:srgbClr val="3E89CA"/>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96" name="Google Shape;96;p9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rgbClr val="294376"/>
              </a:buClr>
              <a:buSzPts val="2000"/>
              <a:buFont typeface="Arial"/>
              <a:buChar char="•"/>
              <a:defRPr sz="2000" b="0" i="0" u="none" strike="noStrike" cap="none">
                <a:solidFill>
                  <a:srgbClr val="294376"/>
                </a:solidFill>
                <a:latin typeface="Arial"/>
                <a:ea typeface="Arial"/>
                <a:cs typeface="Arial"/>
                <a:sym typeface="Arial"/>
              </a:defRPr>
            </a:lvl1pPr>
            <a:lvl2pPr marL="914400" marR="0" lvl="1" indent="-355600" algn="l">
              <a:lnSpc>
                <a:spcPct val="100000"/>
              </a:lnSpc>
              <a:spcBef>
                <a:spcPts val="400"/>
              </a:spcBef>
              <a:spcAft>
                <a:spcPts val="0"/>
              </a:spcAft>
              <a:buClr>
                <a:srgbClr val="3E89CA"/>
              </a:buClr>
              <a:buSzPts val="2000"/>
              <a:buFont typeface="Arial"/>
              <a:buChar char="•"/>
              <a:defRPr sz="2000" b="0" i="0" u="none" strike="noStrike" cap="none">
                <a:solidFill>
                  <a:srgbClr val="3E89CA"/>
                </a:solidFill>
                <a:latin typeface="Arial"/>
                <a:ea typeface="Arial"/>
                <a:cs typeface="Arial"/>
                <a:sym typeface="Arial"/>
              </a:defRPr>
            </a:lvl2pPr>
            <a:lvl3pPr marL="1371600" marR="0" lvl="2" indent="-342900" algn="l">
              <a:lnSpc>
                <a:spcPct val="100000"/>
              </a:lnSpc>
              <a:spcBef>
                <a:spcPts val="360"/>
              </a:spcBef>
              <a:spcAft>
                <a:spcPts val="0"/>
              </a:spcAft>
              <a:buClr>
                <a:srgbClr val="3E89CA"/>
              </a:buClr>
              <a:buSzPts val="1800"/>
              <a:buFont typeface="Arial"/>
              <a:buChar char="•"/>
              <a:defRPr sz="1800" b="0" i="0" u="none" strike="noStrike" cap="none">
                <a:solidFill>
                  <a:srgbClr val="3E89CA"/>
                </a:solidFill>
                <a:latin typeface="Arial"/>
                <a:ea typeface="Arial"/>
                <a:cs typeface="Arial"/>
                <a:sym typeface="Arial"/>
              </a:defRPr>
            </a:lvl3pPr>
            <a:lvl4pPr marL="1828800" marR="0" lvl="3" indent="-330200" algn="l">
              <a:lnSpc>
                <a:spcPct val="100000"/>
              </a:lnSpc>
              <a:spcBef>
                <a:spcPts val="320"/>
              </a:spcBef>
              <a:spcAft>
                <a:spcPts val="0"/>
              </a:spcAft>
              <a:buClr>
                <a:srgbClr val="3E89CA"/>
              </a:buClr>
              <a:buSzPts val="1600"/>
              <a:buFont typeface="Arial"/>
              <a:buChar char="•"/>
              <a:defRPr sz="1600" b="0" i="0" u="none" strike="noStrike" cap="none">
                <a:solidFill>
                  <a:srgbClr val="3E89CA"/>
                </a:solidFill>
                <a:latin typeface="Arial"/>
                <a:ea typeface="Arial"/>
                <a:cs typeface="Arial"/>
                <a:sym typeface="Arial"/>
              </a:defRPr>
            </a:lvl4pPr>
            <a:lvl5pPr marL="2286000" marR="0" lvl="4" indent="-330200" algn="l">
              <a:lnSpc>
                <a:spcPct val="100000"/>
              </a:lnSpc>
              <a:spcBef>
                <a:spcPts val="320"/>
              </a:spcBef>
              <a:spcAft>
                <a:spcPts val="0"/>
              </a:spcAft>
              <a:buClr>
                <a:srgbClr val="3E89CA"/>
              </a:buClr>
              <a:buSzPts val="1600"/>
              <a:buFont typeface="Arial"/>
              <a:buChar char="•"/>
              <a:defRPr sz="1600" b="0" i="0" u="none" strike="noStrike" cap="none">
                <a:solidFill>
                  <a:srgbClr val="3E89CA"/>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7" name="Google Shape;97;p9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rgbClr val="3E89CA"/>
              </a:buClr>
              <a:buSzPts val="2400"/>
              <a:buFont typeface="Arial"/>
              <a:buNone/>
              <a:defRPr sz="2400" b="1" i="0" u="none" strike="noStrike" cap="none">
                <a:solidFill>
                  <a:srgbClr val="3E89CA"/>
                </a:solidFill>
                <a:latin typeface="Arial"/>
                <a:ea typeface="Arial"/>
                <a:cs typeface="Arial"/>
                <a:sym typeface="Arial"/>
              </a:defRPr>
            </a:lvl1pPr>
            <a:lvl2pPr marL="914400" marR="0" lvl="1" indent="-228600" algn="l">
              <a:lnSpc>
                <a:spcPct val="100000"/>
              </a:lnSpc>
              <a:spcBef>
                <a:spcPts val="400"/>
              </a:spcBef>
              <a:spcAft>
                <a:spcPts val="0"/>
              </a:spcAft>
              <a:buClr>
                <a:srgbClr val="3E89CA"/>
              </a:buClr>
              <a:buSzPts val="2000"/>
              <a:buFont typeface="Arial"/>
              <a:buNone/>
              <a:defRPr sz="2000" b="1" i="0" u="none" strike="noStrike" cap="none">
                <a:solidFill>
                  <a:srgbClr val="3E89CA"/>
                </a:solidFill>
                <a:latin typeface="Arial"/>
                <a:ea typeface="Arial"/>
                <a:cs typeface="Arial"/>
                <a:sym typeface="Arial"/>
              </a:defRPr>
            </a:lvl2pPr>
            <a:lvl3pPr marL="1371600" marR="0" lvl="2" indent="-228600" algn="l">
              <a:lnSpc>
                <a:spcPct val="100000"/>
              </a:lnSpc>
              <a:spcBef>
                <a:spcPts val="360"/>
              </a:spcBef>
              <a:spcAft>
                <a:spcPts val="0"/>
              </a:spcAft>
              <a:buClr>
                <a:srgbClr val="3E89CA"/>
              </a:buClr>
              <a:buSzPts val="1800"/>
              <a:buFont typeface="Arial"/>
              <a:buNone/>
              <a:defRPr sz="1800" b="1" i="0" u="none" strike="noStrike" cap="none">
                <a:solidFill>
                  <a:srgbClr val="3E89CA"/>
                </a:solidFill>
                <a:latin typeface="Arial"/>
                <a:ea typeface="Arial"/>
                <a:cs typeface="Arial"/>
                <a:sym typeface="Arial"/>
              </a:defRPr>
            </a:lvl3pPr>
            <a:lvl4pPr marL="1828800" marR="0" lvl="3" indent="-228600" algn="l">
              <a:lnSpc>
                <a:spcPct val="100000"/>
              </a:lnSpc>
              <a:spcBef>
                <a:spcPts val="320"/>
              </a:spcBef>
              <a:spcAft>
                <a:spcPts val="0"/>
              </a:spcAft>
              <a:buClr>
                <a:srgbClr val="3E89CA"/>
              </a:buClr>
              <a:buSzPts val="1600"/>
              <a:buFont typeface="Arial"/>
              <a:buNone/>
              <a:defRPr sz="1600" b="1" i="0" u="none" strike="noStrike" cap="none">
                <a:solidFill>
                  <a:srgbClr val="3E89CA"/>
                </a:solidFill>
                <a:latin typeface="Arial"/>
                <a:ea typeface="Arial"/>
                <a:cs typeface="Arial"/>
                <a:sym typeface="Arial"/>
              </a:defRPr>
            </a:lvl4pPr>
            <a:lvl5pPr marL="2286000" marR="0" lvl="4" indent="-228600" algn="l">
              <a:lnSpc>
                <a:spcPct val="100000"/>
              </a:lnSpc>
              <a:spcBef>
                <a:spcPts val="320"/>
              </a:spcBef>
              <a:spcAft>
                <a:spcPts val="0"/>
              </a:spcAft>
              <a:buClr>
                <a:srgbClr val="3E89CA"/>
              </a:buClr>
              <a:buSzPts val="1600"/>
              <a:buFont typeface="Arial"/>
              <a:buNone/>
              <a:defRPr sz="1600" b="1" i="0" u="none" strike="noStrike" cap="none">
                <a:solidFill>
                  <a:srgbClr val="3E89CA"/>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98" name="Google Shape;98;p9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rgbClr val="294376"/>
              </a:buClr>
              <a:buSzPts val="2000"/>
              <a:buFont typeface="Arial"/>
              <a:buChar char="•"/>
              <a:defRPr sz="2000" b="0" i="0" u="none" strike="noStrike" cap="none">
                <a:solidFill>
                  <a:srgbClr val="294376"/>
                </a:solidFill>
                <a:latin typeface="Arial"/>
                <a:ea typeface="Arial"/>
                <a:cs typeface="Arial"/>
                <a:sym typeface="Arial"/>
              </a:defRPr>
            </a:lvl1pPr>
            <a:lvl2pPr marL="914400" marR="0" lvl="1" indent="-355600" algn="l">
              <a:lnSpc>
                <a:spcPct val="100000"/>
              </a:lnSpc>
              <a:spcBef>
                <a:spcPts val="400"/>
              </a:spcBef>
              <a:spcAft>
                <a:spcPts val="0"/>
              </a:spcAft>
              <a:buClr>
                <a:srgbClr val="3E89CA"/>
              </a:buClr>
              <a:buSzPts val="2000"/>
              <a:buFont typeface="Arial"/>
              <a:buChar char="•"/>
              <a:defRPr sz="2000" b="0" i="0" u="none" strike="noStrike" cap="none">
                <a:solidFill>
                  <a:srgbClr val="3E89CA"/>
                </a:solidFill>
                <a:latin typeface="Arial"/>
                <a:ea typeface="Arial"/>
                <a:cs typeface="Arial"/>
                <a:sym typeface="Arial"/>
              </a:defRPr>
            </a:lvl2pPr>
            <a:lvl3pPr marL="1371600" marR="0" lvl="2" indent="-342900" algn="l">
              <a:lnSpc>
                <a:spcPct val="100000"/>
              </a:lnSpc>
              <a:spcBef>
                <a:spcPts val="360"/>
              </a:spcBef>
              <a:spcAft>
                <a:spcPts val="0"/>
              </a:spcAft>
              <a:buClr>
                <a:srgbClr val="3E89CA"/>
              </a:buClr>
              <a:buSzPts val="1800"/>
              <a:buFont typeface="Arial"/>
              <a:buChar char="•"/>
              <a:defRPr sz="1800" b="0" i="0" u="none" strike="noStrike" cap="none">
                <a:solidFill>
                  <a:srgbClr val="3E89CA"/>
                </a:solidFill>
                <a:latin typeface="Arial"/>
                <a:ea typeface="Arial"/>
                <a:cs typeface="Arial"/>
                <a:sym typeface="Arial"/>
              </a:defRPr>
            </a:lvl3pPr>
            <a:lvl4pPr marL="1828800" marR="0" lvl="3" indent="-330200" algn="l">
              <a:lnSpc>
                <a:spcPct val="100000"/>
              </a:lnSpc>
              <a:spcBef>
                <a:spcPts val="320"/>
              </a:spcBef>
              <a:spcAft>
                <a:spcPts val="0"/>
              </a:spcAft>
              <a:buClr>
                <a:srgbClr val="3E89CA"/>
              </a:buClr>
              <a:buSzPts val="1600"/>
              <a:buFont typeface="Arial"/>
              <a:buChar char="•"/>
              <a:defRPr sz="1600" b="0" i="0" u="none" strike="noStrike" cap="none">
                <a:solidFill>
                  <a:srgbClr val="3E89CA"/>
                </a:solidFill>
                <a:latin typeface="Arial"/>
                <a:ea typeface="Arial"/>
                <a:cs typeface="Arial"/>
                <a:sym typeface="Arial"/>
              </a:defRPr>
            </a:lvl4pPr>
            <a:lvl5pPr marL="2286000" marR="0" lvl="4" indent="-330200" algn="l">
              <a:lnSpc>
                <a:spcPct val="100000"/>
              </a:lnSpc>
              <a:spcBef>
                <a:spcPts val="320"/>
              </a:spcBef>
              <a:spcAft>
                <a:spcPts val="0"/>
              </a:spcAft>
              <a:buClr>
                <a:srgbClr val="3E89CA"/>
              </a:buClr>
              <a:buSzPts val="1600"/>
              <a:buFont typeface="Arial"/>
              <a:buChar char="•"/>
              <a:defRPr sz="1600" b="0" i="0" u="none" strike="noStrike" cap="none">
                <a:solidFill>
                  <a:srgbClr val="3E89CA"/>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9" name="Google Shape;99;p99"/>
          <p:cNvSpPr txBox="1">
            <a:spLocks noGrp="1"/>
          </p:cNvSpPr>
          <p:nvPr>
            <p:ph type="sldNum" idx="12"/>
          </p:nvPr>
        </p:nvSpPr>
        <p:spPr>
          <a:xfrm>
            <a:off x="6559550" y="173037"/>
            <a:ext cx="2093912" cy="6540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1pPr>
            <a:lvl2pPr marL="0" marR="0" lvl="1"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2pPr>
            <a:lvl3pPr marL="0" marR="0" lvl="2"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3pPr>
            <a:lvl4pPr marL="0" marR="0" lvl="3"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4pPr>
            <a:lvl5pPr marL="0" marR="0" lvl="4"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5pPr>
            <a:lvl6pPr marL="0" marR="0" lvl="5"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6pPr>
            <a:lvl7pPr marL="0" marR="0" lvl="6"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7pPr>
            <a:lvl8pPr marL="0" marR="0" lvl="7"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8pPr>
            <a:lvl9pPr marL="0" marR="0" lvl="8"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to + caption" type="picTx">
  <p:cSld name="PICTURE_WITH_CAPTION_TEXT">
    <p:spTree>
      <p:nvGrpSpPr>
        <p:cNvPr id="1" name="Shape 104"/>
        <p:cNvGrpSpPr/>
        <p:nvPr/>
      </p:nvGrpSpPr>
      <p:grpSpPr>
        <a:xfrm>
          <a:off x="0" y="0"/>
          <a:ext cx="0" cy="0"/>
          <a:chOff x="0" y="0"/>
          <a:chExt cx="0" cy="0"/>
        </a:xfrm>
      </p:grpSpPr>
      <p:sp>
        <p:nvSpPr>
          <p:cNvPr id="105" name="Google Shape;105;p101"/>
          <p:cNvSpPr txBox="1">
            <a:spLocks noGrp="1"/>
          </p:cNvSpPr>
          <p:nvPr>
            <p:ph type="title"/>
          </p:nvPr>
        </p:nvSpPr>
        <p:spPr>
          <a:xfrm>
            <a:off x="1792288" y="4614342"/>
            <a:ext cx="5486400" cy="566700"/>
          </a:xfrm>
          <a:prstGeom prst="rect">
            <a:avLst/>
          </a:prstGeom>
          <a:noFill/>
          <a:ln>
            <a:noFill/>
          </a:ln>
        </p:spPr>
        <p:txBody>
          <a:bodyPr spcFirstLastPara="1" wrap="square" lIns="91425" tIns="45700" rIns="91425" bIns="45700" anchor="b" anchorCtr="0">
            <a:noAutofit/>
          </a:bodyPr>
          <a:lstStyle>
            <a:lvl1pPr marR="0" lvl="0" algn="ctr">
              <a:lnSpc>
                <a:spcPct val="100000"/>
              </a:lnSpc>
              <a:spcBef>
                <a:spcPts val="0"/>
              </a:spcBef>
              <a:spcAft>
                <a:spcPts val="0"/>
              </a:spcAft>
              <a:buClr>
                <a:srgbClr val="294376"/>
              </a:buClr>
              <a:buSzPts val="2800"/>
              <a:buFont typeface="Arial"/>
              <a:buNone/>
              <a:defRPr sz="2800" b="1" i="0" u="none" strike="noStrike" cap="none">
                <a:solidFill>
                  <a:srgbClr val="294376"/>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6" name="Google Shape;106;p101"/>
          <p:cNvSpPr>
            <a:spLocks noGrp="1"/>
          </p:cNvSpPr>
          <p:nvPr>
            <p:ph type="pic" idx="2"/>
          </p:nvPr>
        </p:nvSpPr>
        <p:spPr>
          <a:xfrm>
            <a:off x="1792288" y="426517"/>
            <a:ext cx="5486400" cy="4114800"/>
          </a:xfrm>
          <a:prstGeom prst="rect">
            <a:avLst/>
          </a:prstGeom>
          <a:noFill/>
          <a:ln>
            <a:noFill/>
          </a:ln>
        </p:spPr>
      </p:sp>
      <p:sp>
        <p:nvSpPr>
          <p:cNvPr id="107" name="Google Shape;107;p101"/>
          <p:cNvSpPr txBox="1">
            <a:spLocks noGrp="1"/>
          </p:cNvSpPr>
          <p:nvPr>
            <p:ph type="body" idx="1"/>
          </p:nvPr>
        </p:nvSpPr>
        <p:spPr>
          <a:xfrm>
            <a:off x="1792288" y="5181080"/>
            <a:ext cx="5486400" cy="80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280"/>
              </a:spcBef>
              <a:spcAft>
                <a:spcPts val="0"/>
              </a:spcAft>
              <a:buClr>
                <a:srgbClr val="3E89CA"/>
              </a:buClr>
              <a:buSzPts val="1400"/>
              <a:buFont typeface="Arial"/>
              <a:buNone/>
              <a:defRPr sz="1400" b="0" i="0" u="none" strike="noStrike" cap="none">
                <a:solidFill>
                  <a:srgbClr val="3E89CA"/>
                </a:solidFill>
                <a:latin typeface="Arial"/>
                <a:ea typeface="Arial"/>
                <a:cs typeface="Arial"/>
                <a:sym typeface="Arial"/>
              </a:defRPr>
            </a:lvl1pPr>
            <a:lvl2pPr marL="914400" marR="0" lvl="1" indent="-228600" algn="l">
              <a:lnSpc>
                <a:spcPct val="100000"/>
              </a:lnSpc>
              <a:spcBef>
                <a:spcPts val="24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2pPr>
            <a:lvl3pPr marL="1371600" marR="0" lvl="2" indent="-228600" algn="l">
              <a:lnSpc>
                <a:spcPct val="100000"/>
              </a:lnSpc>
              <a:spcBef>
                <a:spcPts val="200"/>
              </a:spcBef>
              <a:spcAft>
                <a:spcPts val="0"/>
              </a:spcAft>
              <a:buClr>
                <a:srgbClr val="3E89CA"/>
              </a:buClr>
              <a:buSzPts val="1000"/>
              <a:buFont typeface="Arial"/>
              <a:buNone/>
              <a:defRPr sz="1000" b="0" i="0" u="none" strike="noStrike" cap="none">
                <a:solidFill>
                  <a:srgbClr val="3E89CA"/>
                </a:solidFill>
                <a:latin typeface="Arial"/>
                <a:ea typeface="Arial"/>
                <a:cs typeface="Arial"/>
                <a:sym typeface="Arial"/>
              </a:defRPr>
            </a:lvl3pPr>
            <a:lvl4pPr marL="1828800" marR="0" lvl="3" indent="-228600" algn="l">
              <a:lnSpc>
                <a:spcPct val="100000"/>
              </a:lnSpc>
              <a:spcBef>
                <a:spcPts val="180"/>
              </a:spcBef>
              <a:spcAft>
                <a:spcPts val="0"/>
              </a:spcAft>
              <a:buClr>
                <a:srgbClr val="3E89CA"/>
              </a:buClr>
              <a:buSzPts val="900"/>
              <a:buFont typeface="Arial"/>
              <a:buNone/>
              <a:defRPr sz="900" b="0" i="0" u="none" strike="noStrike" cap="none">
                <a:solidFill>
                  <a:srgbClr val="3E89CA"/>
                </a:solidFill>
                <a:latin typeface="Arial"/>
                <a:ea typeface="Arial"/>
                <a:cs typeface="Arial"/>
                <a:sym typeface="Arial"/>
              </a:defRPr>
            </a:lvl4pPr>
            <a:lvl5pPr marL="2286000" marR="0" lvl="4" indent="-228600" algn="l">
              <a:lnSpc>
                <a:spcPct val="100000"/>
              </a:lnSpc>
              <a:spcBef>
                <a:spcPts val="180"/>
              </a:spcBef>
              <a:spcAft>
                <a:spcPts val="0"/>
              </a:spcAft>
              <a:buClr>
                <a:srgbClr val="3E89CA"/>
              </a:buClr>
              <a:buSzPts val="900"/>
              <a:buFont typeface="Arial"/>
              <a:buNone/>
              <a:defRPr sz="900" b="0" i="0" u="none" strike="noStrike" cap="none">
                <a:solidFill>
                  <a:srgbClr val="3E89CA"/>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 Wit" type="title">
  <p:cSld name="TITL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cebe20bde6_0_238"/>
          <p:cNvSpPr txBox="1">
            <a:spLocks noGrp="1"/>
          </p:cNvSpPr>
          <p:nvPr>
            <p:ph type="title"/>
          </p:nvPr>
        </p:nvSpPr>
        <p:spPr>
          <a:xfrm>
            <a:off x="0" y="2843100"/>
            <a:ext cx="9144000" cy="870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5400">
                <a:solidFill>
                  <a:srgbClr val="2D89C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gcebe20bde6_0_238"/>
          <p:cNvSpPr txBox="1">
            <a:spLocks noGrp="1"/>
          </p:cNvSpPr>
          <p:nvPr>
            <p:ph type="subTitle" idx="1"/>
          </p:nvPr>
        </p:nvSpPr>
        <p:spPr>
          <a:xfrm>
            <a:off x="0" y="3498933"/>
            <a:ext cx="9144000" cy="121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3600">
                <a:solidFill>
                  <a:srgbClr val="004475"/>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subtitel">
  <p:cSld name="Titel+subtitel">
    <p:spTree>
      <p:nvGrpSpPr>
        <p:cNvPr id="1" name="Shape 113"/>
        <p:cNvGrpSpPr/>
        <p:nvPr/>
      </p:nvGrpSpPr>
      <p:grpSpPr>
        <a:xfrm>
          <a:off x="0" y="0"/>
          <a:ext cx="0" cy="0"/>
          <a:chOff x="0" y="0"/>
          <a:chExt cx="0" cy="0"/>
        </a:xfrm>
      </p:grpSpPr>
      <p:sp>
        <p:nvSpPr>
          <p:cNvPr id="114" name="Google Shape;114;p113"/>
          <p:cNvSpPr txBox="1">
            <a:spLocks noGrp="1"/>
          </p:cNvSpPr>
          <p:nvPr>
            <p:ph type="title"/>
          </p:nvPr>
        </p:nvSpPr>
        <p:spPr>
          <a:xfrm>
            <a:off x="457200" y="198438"/>
            <a:ext cx="6019800" cy="6534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294376"/>
              </a:buClr>
              <a:buSzPts val="2800"/>
              <a:buFont typeface="Arial"/>
              <a:buNone/>
              <a:defRPr sz="2800" b="1" i="0" u="none" strike="noStrike" cap="none">
                <a:solidFill>
                  <a:srgbClr val="294376"/>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113"/>
          <p:cNvSpPr txBox="1">
            <a:spLocks noGrp="1"/>
          </p:cNvSpPr>
          <p:nvPr>
            <p:ph type="body" idx="1"/>
          </p:nvPr>
        </p:nvSpPr>
        <p:spPr>
          <a:xfrm>
            <a:off x="457200" y="844550"/>
            <a:ext cx="8229600" cy="6414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320"/>
              </a:spcBef>
              <a:spcAft>
                <a:spcPts val="0"/>
              </a:spcAft>
              <a:buClr>
                <a:srgbClr val="3E89CA"/>
              </a:buClr>
              <a:buSzPts val="1600"/>
              <a:buFont typeface="Arial"/>
              <a:buNone/>
              <a:defRPr sz="1600" b="0" i="0" u="none" strike="noStrike" cap="none">
                <a:solidFill>
                  <a:srgbClr val="3E89CA"/>
                </a:solidFill>
                <a:latin typeface="Arial"/>
                <a:ea typeface="Arial"/>
                <a:cs typeface="Arial"/>
                <a:sym typeface="Arial"/>
              </a:defRPr>
            </a:lvl1pPr>
            <a:lvl2pPr marL="914400" marR="0" lvl="1" indent="-406400" algn="l">
              <a:lnSpc>
                <a:spcPct val="100000"/>
              </a:lnSpc>
              <a:spcBef>
                <a:spcPts val="560"/>
              </a:spcBef>
              <a:spcAft>
                <a:spcPts val="0"/>
              </a:spcAft>
              <a:buClr>
                <a:srgbClr val="3E89CA"/>
              </a:buClr>
              <a:buSzPts val="2800"/>
              <a:buFont typeface="Arial"/>
              <a:buChar char="•"/>
              <a:defRPr sz="2800" b="0" i="0" u="none" strike="noStrike" cap="none">
                <a:solidFill>
                  <a:srgbClr val="3E89CA"/>
                </a:solidFill>
                <a:latin typeface="Arial"/>
                <a:ea typeface="Arial"/>
                <a:cs typeface="Arial"/>
                <a:sym typeface="Arial"/>
              </a:defRPr>
            </a:lvl2pPr>
            <a:lvl3pPr marL="1371600" marR="0" lvl="2" indent="-381000" algn="l">
              <a:lnSpc>
                <a:spcPct val="100000"/>
              </a:lnSpc>
              <a:spcBef>
                <a:spcPts val="480"/>
              </a:spcBef>
              <a:spcAft>
                <a:spcPts val="0"/>
              </a:spcAft>
              <a:buClr>
                <a:srgbClr val="3E89CA"/>
              </a:buClr>
              <a:buSzPts val="2400"/>
              <a:buFont typeface="Arial"/>
              <a:buChar char="•"/>
              <a:defRPr sz="2400" b="0" i="0" u="none" strike="noStrike" cap="none">
                <a:solidFill>
                  <a:srgbClr val="3E89CA"/>
                </a:solidFill>
                <a:latin typeface="Arial"/>
                <a:ea typeface="Arial"/>
                <a:cs typeface="Arial"/>
                <a:sym typeface="Arial"/>
              </a:defRPr>
            </a:lvl3pPr>
            <a:lvl4pPr marL="1828800" marR="0" lvl="3" indent="-355600" algn="l">
              <a:lnSpc>
                <a:spcPct val="100000"/>
              </a:lnSpc>
              <a:spcBef>
                <a:spcPts val="400"/>
              </a:spcBef>
              <a:spcAft>
                <a:spcPts val="0"/>
              </a:spcAft>
              <a:buClr>
                <a:srgbClr val="3E89CA"/>
              </a:buClr>
              <a:buSzPts val="2000"/>
              <a:buFont typeface="Arial"/>
              <a:buChar char="•"/>
              <a:defRPr sz="2000" b="0" i="0" u="none" strike="noStrike" cap="none">
                <a:solidFill>
                  <a:srgbClr val="3E89CA"/>
                </a:solidFill>
                <a:latin typeface="Arial"/>
                <a:ea typeface="Arial"/>
                <a:cs typeface="Arial"/>
                <a:sym typeface="Arial"/>
              </a:defRPr>
            </a:lvl4pPr>
            <a:lvl5pPr marL="2286000" marR="0" lvl="4" indent="-355600" algn="l">
              <a:lnSpc>
                <a:spcPct val="100000"/>
              </a:lnSpc>
              <a:spcBef>
                <a:spcPts val="400"/>
              </a:spcBef>
              <a:spcAft>
                <a:spcPts val="0"/>
              </a:spcAft>
              <a:buClr>
                <a:srgbClr val="3E89CA"/>
              </a:buClr>
              <a:buSzPts val="2000"/>
              <a:buFont typeface="Arial"/>
              <a:buChar char="•"/>
              <a:defRPr sz="2000" b="0" i="0" u="none" strike="noStrike" cap="none">
                <a:solidFill>
                  <a:srgbClr val="3E89CA"/>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113"/>
          <p:cNvSpPr txBox="1">
            <a:spLocks noGrp="1"/>
          </p:cNvSpPr>
          <p:nvPr>
            <p:ph type="sldNum" idx="12"/>
          </p:nvPr>
        </p:nvSpPr>
        <p:spPr>
          <a:xfrm>
            <a:off x="6559550" y="185737"/>
            <a:ext cx="2093912" cy="6540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1pPr>
            <a:lvl2pPr marL="0" marR="0" lvl="1"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2pPr>
            <a:lvl3pPr marL="0" marR="0" lvl="2"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3pPr>
            <a:lvl4pPr marL="0" marR="0" lvl="3"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4pPr>
            <a:lvl5pPr marL="0" marR="0" lvl="4"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5pPr>
            <a:lvl6pPr marL="0" marR="0" lvl="5"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6pPr>
            <a:lvl7pPr marL="0" marR="0" lvl="6"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7pPr>
            <a:lvl8pPr marL="0" marR="0" lvl="7"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8pPr>
            <a:lvl9pPr marL="0" marR="0" lvl="8" indent="0" algn="r">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Vergelijking">
  <p:cSld name="1_Vergelijking">
    <p:spTree>
      <p:nvGrpSpPr>
        <p:cNvPr id="1" name="Shape 124"/>
        <p:cNvGrpSpPr/>
        <p:nvPr/>
      </p:nvGrpSpPr>
      <p:grpSpPr>
        <a:xfrm>
          <a:off x="0" y="0"/>
          <a:ext cx="0" cy="0"/>
          <a:chOff x="0" y="0"/>
          <a:chExt cx="0" cy="0"/>
        </a:xfrm>
      </p:grpSpPr>
      <p:sp>
        <p:nvSpPr>
          <p:cNvPr id="125" name="Google Shape;125;p95"/>
          <p:cNvSpPr txBox="1">
            <a:spLocks noGrp="1"/>
          </p:cNvSpPr>
          <p:nvPr>
            <p:ph type="title"/>
          </p:nvPr>
        </p:nvSpPr>
        <p:spPr>
          <a:xfrm>
            <a:off x="995602" y="928467"/>
            <a:ext cx="5724000" cy="42459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6" name="Google Shape;126;p95"/>
          <p:cNvSpPr txBox="1">
            <a:spLocks noGrp="1"/>
          </p:cNvSpPr>
          <p:nvPr>
            <p:ph type="body" idx="1"/>
          </p:nvPr>
        </p:nvSpPr>
        <p:spPr>
          <a:xfrm>
            <a:off x="995602" y="1378634"/>
            <a:ext cx="5724000" cy="21101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80"/>
              </a:spcBef>
              <a:spcAft>
                <a:spcPts val="0"/>
              </a:spcAft>
              <a:buClr>
                <a:schemeClr val="accent2"/>
              </a:buClr>
              <a:buSzPts val="1400"/>
              <a:buFont typeface="Arial"/>
              <a:buNone/>
              <a:defRPr sz="1400" b="0" i="0" u="none" strike="noStrike" cap="none">
                <a:solidFill>
                  <a:schemeClr val="accent2"/>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7" name="Google Shape;127;p95"/>
          <p:cNvSpPr txBox="1">
            <a:spLocks noGrp="1"/>
          </p:cNvSpPr>
          <p:nvPr>
            <p:ph type="body" idx="2"/>
          </p:nvPr>
        </p:nvSpPr>
        <p:spPr>
          <a:xfrm>
            <a:off x="1839661" y="2969309"/>
            <a:ext cx="6333667" cy="326267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accent2"/>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95"/>
          <p:cNvSpPr txBox="1">
            <a:spLocks noGrp="1"/>
          </p:cNvSpPr>
          <p:nvPr>
            <p:ph type="ftr" idx="11"/>
          </p:nvPr>
        </p:nvSpPr>
        <p:spPr>
          <a:xfrm>
            <a:off x="969962" y="293687"/>
            <a:ext cx="5724525"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5"/>
          <p:cNvSpPr txBox="1">
            <a:spLocks noGrp="1"/>
          </p:cNvSpPr>
          <p:nvPr>
            <p:ph type="sldNum" idx="12"/>
          </p:nvPr>
        </p:nvSpPr>
        <p:spPr>
          <a:xfrm>
            <a:off x="8721725" y="279400"/>
            <a:ext cx="323850" cy="3397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1pPr>
            <a:lvl2pPr marL="0" marR="0" lvl="1"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2pPr>
            <a:lvl3pPr marL="0" marR="0" lvl="2"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3pPr>
            <a:lvl4pPr marL="0" marR="0" lvl="3"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4pPr>
            <a:lvl5pPr marL="0" marR="0" lvl="4"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5pPr>
            <a:lvl6pPr marL="0" marR="0" lvl="5"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6pPr>
            <a:lvl7pPr marL="0" marR="0" lvl="6"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7pPr>
            <a:lvl8pPr marL="0" marR="0" lvl="7"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8pPr>
            <a:lvl9pPr marL="0" marR="0" lvl="8" indent="0" algn="l">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35"/>
        <p:cNvGrpSpPr/>
        <p:nvPr/>
      </p:nvGrpSpPr>
      <p:grpSpPr>
        <a:xfrm>
          <a:off x="0" y="0"/>
          <a:ext cx="0" cy="0"/>
          <a:chOff x="0" y="0"/>
          <a:chExt cx="0" cy="0"/>
        </a:xfrm>
      </p:grpSpPr>
      <p:sp>
        <p:nvSpPr>
          <p:cNvPr id="136" name="Google Shape;136;p131"/>
          <p:cNvSpPr txBox="1">
            <a:spLocks noGrp="1"/>
          </p:cNvSpPr>
          <p:nvPr>
            <p:ph type="ctrTitle"/>
          </p:nvPr>
        </p:nvSpPr>
        <p:spPr>
          <a:xfrm>
            <a:off x="630000" y="2491200"/>
            <a:ext cx="7887599" cy="846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lt1"/>
              </a:buClr>
              <a:buSzPts val="6600"/>
              <a:buFont typeface="Calibri"/>
              <a:buNone/>
              <a:defRPr sz="66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Clr>
                <a:srgbClr val="000000"/>
              </a:buClr>
              <a:buSzPts val="1800"/>
              <a:buFont typeface="Arial"/>
              <a:buNone/>
              <a:defRPr sz="1800"/>
            </a:lvl2pPr>
            <a:lvl3pPr lvl="2" algn="l">
              <a:lnSpc>
                <a:spcPct val="100000"/>
              </a:lnSpc>
              <a:spcBef>
                <a:spcPts val="0"/>
              </a:spcBef>
              <a:spcAft>
                <a:spcPts val="0"/>
              </a:spcAft>
              <a:buClr>
                <a:srgbClr val="000000"/>
              </a:buClr>
              <a:buSzPts val="1800"/>
              <a:buFont typeface="Arial"/>
              <a:buNone/>
              <a:defRPr sz="1800"/>
            </a:lvl3pPr>
            <a:lvl4pPr lvl="3" algn="l">
              <a:lnSpc>
                <a:spcPct val="100000"/>
              </a:lnSpc>
              <a:spcBef>
                <a:spcPts val="0"/>
              </a:spcBef>
              <a:spcAft>
                <a:spcPts val="0"/>
              </a:spcAft>
              <a:buClr>
                <a:srgbClr val="000000"/>
              </a:buClr>
              <a:buSzPts val="1800"/>
              <a:buFont typeface="Arial"/>
              <a:buNone/>
              <a:defRPr sz="1800"/>
            </a:lvl4pPr>
            <a:lvl5pPr lvl="4" algn="l">
              <a:lnSpc>
                <a:spcPct val="100000"/>
              </a:lnSpc>
              <a:spcBef>
                <a:spcPts val="0"/>
              </a:spcBef>
              <a:spcAft>
                <a:spcPts val="0"/>
              </a:spcAft>
              <a:buClr>
                <a:srgbClr val="000000"/>
              </a:buClr>
              <a:buSzPts val="1800"/>
              <a:buFont typeface="Arial"/>
              <a:buNone/>
              <a:defRPr sz="1800"/>
            </a:lvl5pPr>
            <a:lvl6pPr lvl="5" algn="l">
              <a:lnSpc>
                <a:spcPct val="100000"/>
              </a:lnSpc>
              <a:spcBef>
                <a:spcPts val="0"/>
              </a:spcBef>
              <a:spcAft>
                <a:spcPts val="0"/>
              </a:spcAft>
              <a:buClr>
                <a:srgbClr val="000000"/>
              </a:buClr>
              <a:buSzPts val="1800"/>
              <a:buFont typeface="Arial"/>
              <a:buNone/>
              <a:defRPr sz="1800"/>
            </a:lvl6pPr>
            <a:lvl7pPr lvl="6" algn="l">
              <a:lnSpc>
                <a:spcPct val="100000"/>
              </a:lnSpc>
              <a:spcBef>
                <a:spcPts val="0"/>
              </a:spcBef>
              <a:spcAft>
                <a:spcPts val="0"/>
              </a:spcAft>
              <a:buClr>
                <a:srgbClr val="000000"/>
              </a:buClr>
              <a:buSzPts val="1800"/>
              <a:buFont typeface="Arial"/>
              <a:buNone/>
              <a:defRPr sz="1800"/>
            </a:lvl7pPr>
            <a:lvl8pPr lvl="7" algn="l">
              <a:lnSpc>
                <a:spcPct val="100000"/>
              </a:lnSpc>
              <a:spcBef>
                <a:spcPts val="0"/>
              </a:spcBef>
              <a:spcAft>
                <a:spcPts val="0"/>
              </a:spcAft>
              <a:buClr>
                <a:srgbClr val="000000"/>
              </a:buClr>
              <a:buSzPts val="1800"/>
              <a:buFont typeface="Arial"/>
              <a:buNone/>
              <a:defRPr sz="1800"/>
            </a:lvl8pPr>
            <a:lvl9pPr lvl="8" algn="l">
              <a:lnSpc>
                <a:spcPct val="100000"/>
              </a:lnSpc>
              <a:spcBef>
                <a:spcPts val="0"/>
              </a:spcBef>
              <a:spcAft>
                <a:spcPts val="0"/>
              </a:spcAft>
              <a:buClr>
                <a:srgbClr val="000000"/>
              </a:buClr>
              <a:buSzPts val="1800"/>
              <a:buFont typeface="Arial"/>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dia - blauw" type="tx">
  <p:cSld name="TITLE_AND_BOD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cebe20bde6_0_241"/>
          <p:cNvSpPr txBox="1">
            <a:spLocks noGrp="1"/>
          </p:cNvSpPr>
          <p:nvPr>
            <p:ph type="title"/>
          </p:nvPr>
        </p:nvSpPr>
        <p:spPr>
          <a:xfrm>
            <a:off x="0" y="2843100"/>
            <a:ext cx="9144000" cy="870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5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gcebe20bde6_0_241"/>
          <p:cNvSpPr txBox="1">
            <a:spLocks noGrp="1"/>
          </p:cNvSpPr>
          <p:nvPr>
            <p:ph type="subTitle" idx="1"/>
          </p:nvPr>
        </p:nvSpPr>
        <p:spPr>
          <a:xfrm>
            <a:off x="0" y="3498933"/>
            <a:ext cx="9144000" cy="121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3600">
                <a:solidFill>
                  <a:schemeClr val="lt1"/>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 donkerblauw - balk links">
  <p:cSld name="TITLE_AND_BODY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gcebe20bde6_0_244"/>
          <p:cNvSpPr/>
          <p:nvPr/>
        </p:nvSpPr>
        <p:spPr>
          <a:xfrm>
            <a:off x="0" y="0"/>
            <a:ext cx="2011800" cy="6858000"/>
          </a:xfrm>
          <a:prstGeom prst="rect">
            <a:avLst/>
          </a:prstGeom>
          <a:solidFill>
            <a:srgbClr val="004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cebe20bde6_0_244"/>
          <p:cNvSpPr txBox="1">
            <a:spLocks noGrp="1"/>
          </p:cNvSpPr>
          <p:nvPr>
            <p:ph type="title"/>
          </p:nvPr>
        </p:nvSpPr>
        <p:spPr>
          <a:xfrm>
            <a:off x="825925" y="831033"/>
            <a:ext cx="1072200" cy="354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chemeClr val="lt1"/>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9" name="Google Shape;29;gcebe20bde6_0_244"/>
          <p:cNvSpPr txBox="1">
            <a:spLocks noGrp="1"/>
          </p:cNvSpPr>
          <p:nvPr>
            <p:ph type="body" idx="1"/>
          </p:nvPr>
        </p:nvSpPr>
        <p:spPr>
          <a:xfrm>
            <a:off x="2322125" y="831033"/>
            <a:ext cx="6324000" cy="401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 - lichtblauw - balk links">
  <p:cSld name="TITLE_AND_BODY_1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gcebe20bde6_0_248"/>
          <p:cNvSpPr/>
          <p:nvPr/>
        </p:nvSpPr>
        <p:spPr>
          <a:xfrm>
            <a:off x="0" y="0"/>
            <a:ext cx="2011800" cy="6858000"/>
          </a:xfrm>
          <a:prstGeom prst="rect">
            <a:avLst/>
          </a:prstGeom>
          <a:solidFill>
            <a:srgbClr val="2D89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gcebe20bde6_0_248"/>
          <p:cNvSpPr txBox="1">
            <a:spLocks noGrp="1"/>
          </p:cNvSpPr>
          <p:nvPr>
            <p:ph type="title"/>
          </p:nvPr>
        </p:nvSpPr>
        <p:spPr>
          <a:xfrm>
            <a:off x="92125" y="831033"/>
            <a:ext cx="1806000" cy="354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chemeClr val="lt1"/>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3" name="Google Shape;33;gcebe20bde6_0_248"/>
          <p:cNvSpPr txBox="1">
            <a:spLocks noGrp="1"/>
          </p:cNvSpPr>
          <p:nvPr>
            <p:ph type="body" idx="1"/>
          </p:nvPr>
        </p:nvSpPr>
        <p:spPr>
          <a:xfrm>
            <a:off x="2322125" y="831033"/>
            <a:ext cx="6324000" cy="401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 - grijs - balk links">
  <p:cSld name="TITLE_AND_BODY_1_2">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cebe20bde6_0_252"/>
          <p:cNvSpPr/>
          <p:nvPr/>
        </p:nvSpPr>
        <p:spPr>
          <a:xfrm>
            <a:off x="0" y="0"/>
            <a:ext cx="2011800" cy="6858000"/>
          </a:xfrm>
          <a:prstGeom prst="rect">
            <a:avLst/>
          </a:prstGeom>
          <a:solidFill>
            <a:srgbClr val="E3E5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cebe20bde6_0_252"/>
          <p:cNvSpPr txBox="1">
            <a:spLocks noGrp="1"/>
          </p:cNvSpPr>
          <p:nvPr>
            <p:ph type="title"/>
          </p:nvPr>
        </p:nvSpPr>
        <p:spPr>
          <a:xfrm>
            <a:off x="825925" y="831033"/>
            <a:ext cx="1072200" cy="354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rgbClr val="004475"/>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7" name="Google Shape;37;gcebe20bde6_0_252"/>
          <p:cNvSpPr txBox="1">
            <a:spLocks noGrp="1"/>
          </p:cNvSpPr>
          <p:nvPr>
            <p:ph type="body" idx="1"/>
          </p:nvPr>
        </p:nvSpPr>
        <p:spPr>
          <a:xfrm>
            <a:off x="2322125" y="831033"/>
            <a:ext cx="6324000" cy="401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p:cSld name="TITLE_AND_BODY_1_2_1">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gcebe20bde6_0_256"/>
          <p:cNvSpPr txBox="1">
            <a:spLocks noGrp="1"/>
          </p:cNvSpPr>
          <p:nvPr>
            <p:ph type="title"/>
          </p:nvPr>
        </p:nvSpPr>
        <p:spPr>
          <a:xfrm>
            <a:off x="825925" y="831033"/>
            <a:ext cx="1072200" cy="354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rgbClr val="008ACA"/>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40" name="Google Shape;40;gcebe20bde6_0_256"/>
          <p:cNvSpPr txBox="1">
            <a:spLocks noGrp="1"/>
          </p:cNvSpPr>
          <p:nvPr>
            <p:ph type="body" idx="1"/>
          </p:nvPr>
        </p:nvSpPr>
        <p:spPr>
          <a:xfrm>
            <a:off x="2322125" y="831033"/>
            <a:ext cx="6324000" cy="401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 - donkerblauw - balk boven">
  <p:cSld name="TITLE_AND_BODY_1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cebe20bde6_0_259"/>
          <p:cNvSpPr/>
          <p:nvPr/>
        </p:nvSpPr>
        <p:spPr>
          <a:xfrm>
            <a:off x="0" y="0"/>
            <a:ext cx="9144000" cy="1463100"/>
          </a:xfrm>
          <a:prstGeom prst="rect">
            <a:avLst/>
          </a:prstGeom>
          <a:solidFill>
            <a:srgbClr val="004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cebe20bde6_0_259"/>
          <p:cNvSpPr txBox="1">
            <a:spLocks noGrp="1"/>
          </p:cNvSpPr>
          <p:nvPr>
            <p:ph type="subTitle" idx="1"/>
          </p:nvPr>
        </p:nvSpPr>
        <p:spPr>
          <a:xfrm>
            <a:off x="451775" y="660500"/>
            <a:ext cx="8692500" cy="106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solidFill>
                  <a:schemeClr val="lt1"/>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44" name="Google Shape;44;gcebe20bde6_0_259"/>
          <p:cNvSpPr txBox="1">
            <a:spLocks noGrp="1"/>
          </p:cNvSpPr>
          <p:nvPr>
            <p:ph type="body" idx="2"/>
          </p:nvPr>
        </p:nvSpPr>
        <p:spPr>
          <a:xfrm>
            <a:off x="503550" y="2017667"/>
            <a:ext cx="6282900" cy="401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45" name="Google Shape;45;gcebe20bde6_0_259"/>
          <p:cNvSpPr txBox="1">
            <a:spLocks noGrp="1"/>
          </p:cNvSpPr>
          <p:nvPr>
            <p:ph type="title"/>
          </p:nvPr>
        </p:nvSpPr>
        <p:spPr>
          <a:xfrm>
            <a:off x="451350" y="316600"/>
            <a:ext cx="8692500" cy="35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 - lichtblauw - balk boven">
  <p:cSld name="TITLE_AND_BODY_1_3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gcebe20bde6_0_264"/>
          <p:cNvSpPr/>
          <p:nvPr/>
        </p:nvSpPr>
        <p:spPr>
          <a:xfrm>
            <a:off x="0" y="0"/>
            <a:ext cx="9144000" cy="1463100"/>
          </a:xfrm>
          <a:prstGeom prst="rect">
            <a:avLst/>
          </a:prstGeom>
          <a:solidFill>
            <a:srgbClr val="2D89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cebe20bde6_0_264"/>
          <p:cNvSpPr txBox="1">
            <a:spLocks noGrp="1"/>
          </p:cNvSpPr>
          <p:nvPr>
            <p:ph type="subTitle" idx="1"/>
          </p:nvPr>
        </p:nvSpPr>
        <p:spPr>
          <a:xfrm>
            <a:off x="451775" y="660500"/>
            <a:ext cx="8692500" cy="106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solidFill>
                  <a:schemeClr val="lt1"/>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49" name="Google Shape;49;gcebe20bde6_0_264"/>
          <p:cNvSpPr txBox="1">
            <a:spLocks noGrp="1"/>
          </p:cNvSpPr>
          <p:nvPr>
            <p:ph type="body" idx="2"/>
          </p:nvPr>
        </p:nvSpPr>
        <p:spPr>
          <a:xfrm>
            <a:off x="503550" y="2017667"/>
            <a:ext cx="6282900" cy="401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0" name="Google Shape;50;gcebe20bde6_0_264"/>
          <p:cNvSpPr txBox="1">
            <a:spLocks noGrp="1"/>
          </p:cNvSpPr>
          <p:nvPr>
            <p:ph type="title"/>
          </p:nvPr>
        </p:nvSpPr>
        <p:spPr>
          <a:xfrm>
            <a:off x="451350" y="316600"/>
            <a:ext cx="8692500" cy="35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21.xml"/><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4" descr="VDAB-P281.jpg"/>
          <p:cNvPicPr preferRelativeResize="0"/>
          <p:nvPr/>
        </p:nvPicPr>
        <p:blipFill rotWithShape="1">
          <a:blip r:embed="rId3">
            <a:alphaModFix/>
          </a:blip>
          <a:srcRect/>
          <a:stretch/>
        </p:blipFill>
        <p:spPr>
          <a:xfrm>
            <a:off x="7751762" y="6262687"/>
            <a:ext cx="1046162" cy="434975"/>
          </a:xfrm>
          <a:prstGeom prst="rect">
            <a:avLst/>
          </a:prstGeom>
          <a:noFill/>
          <a:ln>
            <a:noFill/>
          </a:ln>
        </p:spPr>
      </p:pic>
      <p:sp>
        <p:nvSpPr>
          <p:cNvPr id="11" name="Google Shape;11;p74"/>
          <p:cNvSpPr txBox="1"/>
          <p:nvPr/>
        </p:nvSpPr>
        <p:spPr>
          <a:xfrm>
            <a:off x="0" y="0"/>
            <a:ext cx="9144000" cy="4818062"/>
          </a:xfrm>
          <a:prstGeom prst="rect">
            <a:avLst/>
          </a:prstGeom>
          <a:solidFill>
            <a:srgbClr val="0576C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74"/>
          <p:cNvSpPr/>
          <p:nvPr/>
        </p:nvSpPr>
        <p:spPr>
          <a:xfrm>
            <a:off x="0" y="4003675"/>
            <a:ext cx="9144000" cy="2233612"/>
          </a:xfrm>
          <a:custGeom>
            <a:avLst/>
            <a:gdLst/>
            <a:ahLst/>
            <a:cxnLst/>
            <a:rect l="l" t="t" r="r" b="b"/>
            <a:pathLst>
              <a:path w="9172136" h="1885071" extrusionOk="0">
                <a:moveTo>
                  <a:pt x="0" y="422031"/>
                </a:moveTo>
                <a:lnTo>
                  <a:pt x="0" y="1885071"/>
                </a:lnTo>
                <a:lnTo>
                  <a:pt x="9172136" y="1885071"/>
                </a:lnTo>
                <a:lnTo>
                  <a:pt x="9172136" y="0"/>
                </a:lnTo>
                <a:lnTo>
                  <a:pt x="0" y="4220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3" name="Google Shape;13;p74"/>
          <p:cNvPicPr preferRelativeResize="0"/>
          <p:nvPr/>
        </p:nvPicPr>
        <p:blipFill rotWithShape="1">
          <a:blip r:embed="rId4">
            <a:alphaModFix/>
          </a:blip>
          <a:srcRect/>
          <a:stretch/>
        </p:blipFill>
        <p:spPr>
          <a:xfrm>
            <a:off x="3314700" y="1574800"/>
            <a:ext cx="2486025" cy="1073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
        <p:cNvGrpSpPr/>
        <p:nvPr/>
      </p:nvGrpSpPr>
      <p:grpSpPr>
        <a:xfrm>
          <a:off x="0" y="0"/>
          <a:ext cx="0" cy="0"/>
          <a:chOff x="0" y="0"/>
          <a:chExt cx="0" cy="0"/>
        </a:xfrm>
      </p:grpSpPr>
      <p:sp>
        <p:nvSpPr>
          <p:cNvPr id="18" name="Google Shape;18;gcebe20bde6_0_23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 name="Google Shape;19;gcebe20bde6_0_23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6pPr>
            <a:lvl7pPr marL="3200400" marR="0" lvl="6"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7pPr>
            <a:lvl8pPr marL="3657600" marR="0" lvl="7"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8pPr>
            <a:lvl9pPr marL="4114800" marR="0" lvl="8" indent="-317500" algn="l" rtl="0">
              <a:lnSpc>
                <a:spcPct val="100000"/>
              </a:lnSpc>
              <a:spcBef>
                <a:spcPts val="1600"/>
              </a:spcBef>
              <a:spcAft>
                <a:spcPts val="160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96" descr="VDAB-P281.jpg"/>
          <p:cNvPicPr preferRelativeResize="0"/>
          <p:nvPr/>
        </p:nvPicPr>
        <p:blipFill rotWithShape="1">
          <a:blip r:embed="rId5">
            <a:alphaModFix/>
          </a:blip>
          <a:srcRect/>
          <a:stretch/>
        </p:blipFill>
        <p:spPr>
          <a:xfrm>
            <a:off x="7751762" y="6262687"/>
            <a:ext cx="1046162" cy="434975"/>
          </a:xfrm>
          <a:prstGeom prst="rect">
            <a:avLst/>
          </a:prstGeom>
          <a:noFill/>
          <a:ln>
            <a:noFill/>
          </a:ln>
        </p:spPr>
      </p:pic>
      <p:sp>
        <p:nvSpPr>
          <p:cNvPr id="69" name="Google Shape;69;p96"/>
          <p:cNvSpPr txBox="1">
            <a:spLocks noGrp="1"/>
          </p:cNvSpPr>
          <p:nvPr>
            <p:ph type="dt" idx="10"/>
          </p:nvPr>
        </p:nvSpPr>
        <p:spPr>
          <a:xfrm>
            <a:off x="993775" y="6327775"/>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96"/>
          <p:cNvSpPr txBox="1">
            <a:spLocks noGrp="1"/>
          </p:cNvSpPr>
          <p:nvPr>
            <p:ph type="ftr" idx="11"/>
          </p:nvPr>
        </p:nvSpPr>
        <p:spPr>
          <a:xfrm>
            <a:off x="969962" y="293687"/>
            <a:ext cx="5749925"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96"/>
          <p:cNvSpPr txBox="1">
            <a:spLocks noGrp="1"/>
          </p:cNvSpPr>
          <p:nvPr>
            <p:ph type="sldNum" idx="12"/>
          </p:nvPr>
        </p:nvSpPr>
        <p:spPr>
          <a:xfrm>
            <a:off x="8721725" y="279400"/>
            <a:ext cx="323850" cy="3397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1pPr>
            <a:lvl2pPr marL="0" marR="0" lvl="1"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2pPr>
            <a:lvl3pPr marL="0" marR="0" lvl="2"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3pPr>
            <a:lvl4pPr marL="0" marR="0" lvl="3"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4pPr>
            <a:lvl5pPr marL="0" marR="0" lvl="4"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5pPr>
            <a:lvl6pPr marL="0" marR="0" lvl="5"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6pPr>
            <a:lvl7pPr marL="0" marR="0" lvl="6"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7pPr>
            <a:lvl8pPr marL="0" marR="0" lvl="7"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8pPr>
            <a:lvl9pPr marL="0" marR="0" lvl="8"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98" descr="VDAB_logo_zonder.png"/>
          <p:cNvPicPr preferRelativeResize="0"/>
          <p:nvPr/>
        </p:nvPicPr>
        <p:blipFill rotWithShape="1">
          <a:blip r:embed="rId3">
            <a:alphaModFix/>
          </a:blip>
          <a:srcRect/>
          <a:stretch/>
        </p:blipFill>
        <p:spPr>
          <a:xfrm>
            <a:off x="6477000" y="250825"/>
            <a:ext cx="1114425" cy="457200"/>
          </a:xfrm>
          <a:prstGeom prst="rect">
            <a:avLst/>
          </a:prstGeom>
          <a:noFill/>
          <a:ln>
            <a:noFill/>
          </a:ln>
        </p:spPr>
      </p:pic>
      <p:pic>
        <p:nvPicPr>
          <p:cNvPr id="89" name="Google Shape;89;p98"/>
          <p:cNvPicPr preferRelativeResize="0"/>
          <p:nvPr/>
        </p:nvPicPr>
        <p:blipFill rotWithShape="1">
          <a:blip r:embed="rId4">
            <a:alphaModFix/>
          </a:blip>
          <a:srcRect/>
          <a:stretch/>
        </p:blipFill>
        <p:spPr>
          <a:xfrm>
            <a:off x="6300787" y="0"/>
            <a:ext cx="1531937" cy="892175"/>
          </a:xfrm>
          <a:prstGeom prst="rect">
            <a:avLst/>
          </a:prstGeom>
          <a:noFill/>
          <a:ln>
            <a:noFill/>
          </a:ln>
        </p:spPr>
      </p:pic>
      <p:sp>
        <p:nvSpPr>
          <p:cNvPr id="90" name="Google Shape;90;p98"/>
          <p:cNvSpPr txBox="1">
            <a:spLocks noGrp="1"/>
          </p:cNvSpPr>
          <p:nvPr>
            <p:ph type="title"/>
          </p:nvPr>
        </p:nvSpPr>
        <p:spPr>
          <a:xfrm>
            <a:off x="457200" y="274637"/>
            <a:ext cx="8229600" cy="654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9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98"/>
          <p:cNvSpPr txBox="1">
            <a:spLocks noGrp="1"/>
          </p:cNvSpPr>
          <p:nvPr>
            <p:ph type="sldNum" idx="12"/>
          </p:nvPr>
        </p:nvSpPr>
        <p:spPr>
          <a:xfrm>
            <a:off x="6559550" y="173037"/>
            <a:ext cx="2093912" cy="654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1pPr>
            <a:lvl2pPr marL="0" marR="0" lvl="1"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2pPr>
            <a:lvl3pPr marL="0" marR="0" lvl="2"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3pPr>
            <a:lvl4pPr marL="0" marR="0" lvl="3"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4pPr>
            <a:lvl5pPr marL="0" marR="0" lvl="4"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5pPr>
            <a:lvl6pPr marL="0" marR="0" lvl="5"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6pPr>
            <a:lvl7pPr marL="0" marR="0" lvl="6"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7pPr>
            <a:lvl8pPr marL="0" marR="0" lvl="7"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8pPr>
            <a:lvl9pPr marL="0" marR="0" lvl="8"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9" r:id="rId1"/>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100"/>
          <p:cNvPicPr preferRelativeResize="0"/>
          <p:nvPr/>
        </p:nvPicPr>
        <p:blipFill rotWithShape="1">
          <a:blip r:embed="rId3">
            <a:alphaModFix/>
          </a:blip>
          <a:srcRect/>
          <a:stretch/>
        </p:blipFill>
        <p:spPr>
          <a:xfrm>
            <a:off x="28575" y="6215062"/>
            <a:ext cx="9144000" cy="642937"/>
          </a:xfrm>
          <a:prstGeom prst="rect">
            <a:avLst/>
          </a:prstGeom>
          <a:noFill/>
          <a:ln>
            <a:noFill/>
          </a:ln>
        </p:spPr>
      </p:pic>
      <p:sp>
        <p:nvSpPr>
          <p:cNvPr id="102" name="Google Shape;102;p100"/>
          <p:cNvSpPr txBox="1">
            <a:spLocks noGrp="1"/>
          </p:cNvSpPr>
          <p:nvPr>
            <p:ph type="title"/>
          </p:nvPr>
        </p:nvSpPr>
        <p:spPr>
          <a:xfrm>
            <a:off x="457200" y="274637"/>
            <a:ext cx="8229600" cy="654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0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112"/>
          <p:cNvPicPr preferRelativeResize="0"/>
          <p:nvPr/>
        </p:nvPicPr>
        <p:blipFill rotWithShape="1">
          <a:blip r:embed="rId3">
            <a:alphaModFix/>
          </a:blip>
          <a:srcRect/>
          <a:stretch/>
        </p:blipFill>
        <p:spPr>
          <a:xfrm>
            <a:off x="6300787" y="0"/>
            <a:ext cx="1531937" cy="892175"/>
          </a:xfrm>
          <a:prstGeom prst="rect">
            <a:avLst/>
          </a:prstGeom>
          <a:noFill/>
          <a:ln>
            <a:noFill/>
          </a:ln>
        </p:spPr>
      </p:pic>
      <p:sp>
        <p:nvSpPr>
          <p:cNvPr id="110" name="Google Shape;110;p112"/>
          <p:cNvSpPr txBox="1">
            <a:spLocks noGrp="1"/>
          </p:cNvSpPr>
          <p:nvPr>
            <p:ph type="title"/>
          </p:nvPr>
        </p:nvSpPr>
        <p:spPr>
          <a:xfrm>
            <a:off x="457200" y="274637"/>
            <a:ext cx="8229600" cy="654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112"/>
          <p:cNvSpPr txBox="1">
            <a:spLocks noGrp="1"/>
          </p:cNvSpPr>
          <p:nvPr>
            <p:ph type="sldNum" idx="12"/>
          </p:nvPr>
        </p:nvSpPr>
        <p:spPr>
          <a:xfrm>
            <a:off x="6559550" y="185737"/>
            <a:ext cx="2093912" cy="654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1pPr>
            <a:lvl2pPr marL="0" marR="0" lvl="1"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2pPr>
            <a:lvl3pPr marL="0" marR="0" lvl="2"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3pPr>
            <a:lvl4pPr marL="0" marR="0" lvl="3"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4pPr>
            <a:lvl5pPr marL="0" marR="0" lvl="4"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5pPr>
            <a:lvl6pPr marL="0" marR="0" lvl="5"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6pPr>
            <a:lvl7pPr marL="0" marR="0" lvl="6"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7pPr>
            <a:lvl8pPr marL="0" marR="0" lvl="7"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8pPr>
            <a:lvl9pPr marL="0" marR="0" lvl="8" indent="0" algn="r" rtl="0">
              <a:lnSpc>
                <a:spcPct val="100000"/>
              </a:lnSpc>
              <a:spcBef>
                <a:spcPts val="0"/>
              </a:spcBef>
              <a:spcAft>
                <a:spcPts val="0"/>
              </a:spcAft>
              <a:buClr>
                <a:srgbClr val="3E89CA"/>
              </a:buClr>
              <a:buSzPts val="1200"/>
              <a:buFont typeface="Arial"/>
              <a:buNone/>
              <a:defRPr sz="1200" b="0" i="0" u="none" strike="noStrike" cap="none">
                <a:solidFill>
                  <a:srgbClr val="3E89C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3" r:id="rId1"/>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118" name="Google Shape;118;p94" descr="VDAB-P281.jpg"/>
          <p:cNvPicPr preferRelativeResize="0"/>
          <p:nvPr/>
        </p:nvPicPr>
        <p:blipFill rotWithShape="1">
          <a:blip r:embed="rId3">
            <a:alphaModFix/>
          </a:blip>
          <a:srcRect/>
          <a:stretch/>
        </p:blipFill>
        <p:spPr>
          <a:xfrm>
            <a:off x="7751762" y="6262687"/>
            <a:ext cx="1046162" cy="434975"/>
          </a:xfrm>
          <a:prstGeom prst="rect">
            <a:avLst/>
          </a:prstGeom>
          <a:noFill/>
          <a:ln>
            <a:noFill/>
          </a:ln>
        </p:spPr>
      </p:pic>
      <p:sp>
        <p:nvSpPr>
          <p:cNvPr id="119" name="Google Shape;119;p94"/>
          <p:cNvSpPr txBox="1"/>
          <p:nvPr/>
        </p:nvSpPr>
        <p:spPr>
          <a:xfrm>
            <a:off x="6948487" y="0"/>
            <a:ext cx="1709737" cy="1258887"/>
          </a:xfrm>
          <a:prstGeom prst="rect">
            <a:avLst/>
          </a:prstGeom>
          <a:solidFill>
            <a:srgbClr val="0576C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94"/>
          <p:cNvSpPr txBox="1"/>
          <p:nvPr/>
        </p:nvSpPr>
        <p:spPr>
          <a:xfrm rot="-180000">
            <a:off x="6938962" y="1198562"/>
            <a:ext cx="1800225" cy="288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1" name="Google Shape;121;p94"/>
          <p:cNvPicPr preferRelativeResize="0"/>
          <p:nvPr/>
        </p:nvPicPr>
        <p:blipFill rotWithShape="1">
          <a:blip r:embed="rId4">
            <a:alphaModFix/>
          </a:blip>
          <a:srcRect/>
          <a:stretch/>
        </p:blipFill>
        <p:spPr>
          <a:xfrm>
            <a:off x="7218362" y="368300"/>
            <a:ext cx="1169987" cy="504825"/>
          </a:xfrm>
          <a:prstGeom prst="rect">
            <a:avLst/>
          </a:prstGeom>
          <a:noFill/>
          <a:ln>
            <a:noFill/>
          </a:ln>
        </p:spPr>
      </p:pic>
      <p:sp>
        <p:nvSpPr>
          <p:cNvPr id="122" name="Google Shape;122;p94"/>
          <p:cNvSpPr txBox="1">
            <a:spLocks noGrp="1"/>
          </p:cNvSpPr>
          <p:nvPr>
            <p:ph type="ftr" idx="11"/>
          </p:nvPr>
        </p:nvSpPr>
        <p:spPr>
          <a:xfrm>
            <a:off x="969962" y="293687"/>
            <a:ext cx="5724525"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3" name="Google Shape;123;p94"/>
          <p:cNvSpPr txBox="1">
            <a:spLocks noGrp="1"/>
          </p:cNvSpPr>
          <p:nvPr>
            <p:ph type="sldNum" idx="12"/>
          </p:nvPr>
        </p:nvSpPr>
        <p:spPr>
          <a:xfrm>
            <a:off x="8721725" y="279400"/>
            <a:ext cx="323850" cy="3397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1pPr>
            <a:lvl2pPr marL="0" marR="0" lvl="1"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2pPr>
            <a:lvl3pPr marL="0" marR="0" lvl="2"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3pPr>
            <a:lvl4pPr marL="0" marR="0" lvl="3"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4pPr>
            <a:lvl5pPr marL="0" marR="0" lvl="4"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5pPr>
            <a:lvl6pPr marL="0" marR="0" lvl="5"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6pPr>
            <a:lvl7pPr marL="0" marR="0" lvl="6"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7pPr>
            <a:lvl8pPr marL="0" marR="0" lvl="7"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8pPr>
            <a:lvl9pPr marL="0" marR="0" lvl="8" indent="0" algn="l" rtl="0">
              <a:lnSpc>
                <a:spcPct val="100000"/>
              </a:lnSpc>
              <a:spcBef>
                <a:spcPts val="0"/>
              </a:spcBef>
              <a:spcAft>
                <a:spcPts val="0"/>
              </a:spcAft>
              <a:buClr>
                <a:srgbClr val="0576C2"/>
              </a:buClr>
              <a:buSzPts val="1800"/>
              <a:buFont typeface="Arial"/>
              <a:buNone/>
              <a:defRPr sz="1800" b="0" i="0" u="none" strike="noStrike" cap="none">
                <a:solidFill>
                  <a:srgbClr val="0576C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130"/>
          <p:cNvSpPr txBox="1"/>
          <p:nvPr/>
        </p:nvSpPr>
        <p:spPr>
          <a:xfrm>
            <a:off x="0" y="0"/>
            <a:ext cx="9144000" cy="6134100"/>
          </a:xfrm>
          <a:prstGeom prst="rect">
            <a:avLst/>
          </a:prstGeom>
          <a:solidFill>
            <a:srgbClr val="0F3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130"/>
          <p:cNvSpPr/>
          <p:nvPr/>
        </p:nvSpPr>
        <p:spPr>
          <a:xfrm>
            <a:off x="0" y="4973637"/>
            <a:ext cx="9144000" cy="1884362"/>
          </a:xfrm>
          <a:custGeom>
            <a:avLst/>
            <a:gdLst/>
            <a:ahLst/>
            <a:cxnLst/>
            <a:rect l="l" t="t" r="r" b="b"/>
            <a:pathLst>
              <a:path w="120000" h="120000" extrusionOk="0">
                <a:moveTo>
                  <a:pt x="0" y="26865"/>
                </a:moveTo>
                <a:lnTo>
                  <a:pt x="0" y="120000"/>
                </a:lnTo>
                <a:lnTo>
                  <a:pt x="120000" y="120000"/>
                </a:lnTo>
                <a:lnTo>
                  <a:pt x="120000" y="0"/>
                </a:lnTo>
                <a:lnTo>
                  <a:pt x="0" y="26865"/>
                </a:lnTo>
                <a:close/>
              </a:path>
            </a:pathLst>
          </a:custGeom>
          <a:solidFill>
            <a:srgbClr val="0576C2"/>
          </a:solidFill>
          <a:ln w="12700" cap="flat" cmpd="sng">
            <a:solidFill>
              <a:srgbClr val="42719B"/>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130"/>
          <p:cNvSpPr txBox="1">
            <a:spLocks noGrp="1"/>
          </p:cNvSpPr>
          <p:nvPr>
            <p:ph type="title"/>
          </p:nvPr>
        </p:nvSpPr>
        <p:spPr>
          <a:xfrm>
            <a:off x="628650" y="2489200"/>
            <a:ext cx="7886700" cy="84455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34" name="Google Shape;134;p130"/>
          <p:cNvPicPr preferRelativeResize="0"/>
          <p:nvPr/>
        </p:nvPicPr>
        <p:blipFill rotWithShape="1">
          <a:blip r:embed="rId3">
            <a:alphaModFix/>
          </a:blip>
          <a:srcRect/>
          <a:stretch/>
        </p:blipFill>
        <p:spPr>
          <a:xfrm>
            <a:off x="3614737" y="5676900"/>
            <a:ext cx="1898650" cy="819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KbANtpg_dp8cghh6eyO9Xjtl8L_bGfSGixQvTNIdmFI/edit#gid=138582007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partners.vdab.be/indicer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meter.com/app/presentation/922769a56092402aa3258d9945d7291a/1b0bc8d28bb4"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vlaanderen.be/individueel-maatwerk/overgangsmaatregele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vdab.be/experts-arbeidsbeperking" TargetMode="External"/><Relationship Id="rId2" Type="http://schemas.openxmlformats.org/officeDocument/2006/relationships/notesSlide" Target="../notesSlides/notesSlide54.xml"/><Relationship Id="rId1" Type="http://schemas.openxmlformats.org/officeDocument/2006/relationships/slideLayout" Target="../slideLayouts/slideLayout21.xml"/><Relationship Id="rId5" Type="http://schemas.openxmlformats.org/officeDocument/2006/relationships/hyperlink" Target="mailto:lotte.tettelin@vdab.be" TargetMode="External"/><Relationship Id="rId4" Type="http://schemas.openxmlformats.org/officeDocument/2006/relationships/hyperlink" Target="mailto:liesbeth.peeraer@vdab.be"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vdab.be/wegwijs/inschrijving.shtml"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www.vdab.be/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95250" y="3538537"/>
            <a:ext cx="8918575" cy="20256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3200"/>
              <a:buFont typeface="Calibri"/>
              <a:buNone/>
            </a:pPr>
            <a:br>
              <a:rPr lang="en-US" sz="3200" b="1" i="0" u="none">
                <a:solidFill>
                  <a:schemeClr val="accent1"/>
                </a:solidFill>
                <a:latin typeface="Calibri"/>
                <a:ea typeface="Calibri"/>
                <a:cs typeface="Calibri"/>
                <a:sym typeface="Calibri"/>
              </a:rPr>
            </a:br>
            <a:br>
              <a:rPr lang="en-US" sz="3200" b="1" i="0" u="none">
                <a:solidFill>
                  <a:schemeClr val="accent1"/>
                </a:solidFill>
                <a:latin typeface="Calibri"/>
                <a:ea typeface="Calibri"/>
                <a:cs typeface="Calibri"/>
                <a:sym typeface="Calibri"/>
              </a:rPr>
            </a:br>
            <a:r>
              <a:rPr lang="en-US" sz="3200" b="1" i="0" u="none">
                <a:solidFill>
                  <a:schemeClr val="accent1"/>
                </a:solidFill>
                <a:latin typeface="Calibri"/>
                <a:ea typeface="Calibri"/>
                <a:cs typeface="Calibri"/>
                <a:sym typeface="Calibri"/>
              </a:rPr>
              <a:t>Toeleiding naar </a:t>
            </a:r>
            <a:r>
              <a:rPr lang="en-US" sz="3200" b="1"/>
              <a:t>LDE</a:t>
            </a:r>
            <a:endParaRPr/>
          </a:p>
        </p:txBody>
      </p:sp>
      <p:sp>
        <p:nvSpPr>
          <p:cNvPr id="142" name="Google Shape;142;p1"/>
          <p:cNvSpPr txBox="1">
            <a:spLocks noGrp="1"/>
          </p:cNvSpPr>
          <p:nvPr>
            <p:ph type="subTitle" idx="1"/>
          </p:nvPr>
        </p:nvSpPr>
        <p:spPr>
          <a:xfrm>
            <a:off x="538162" y="5584825"/>
            <a:ext cx="7775575" cy="2254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2"/>
              </a:buClr>
              <a:buSzPts val="1800"/>
              <a:buNone/>
            </a:pPr>
            <a:endParaRPr sz="1800" b="0" i="0" u="none">
              <a:solidFill>
                <a:schemeClr val="accent2"/>
              </a:solidFill>
              <a:latin typeface="Calibri"/>
              <a:ea typeface="Calibri"/>
              <a:cs typeface="Calibri"/>
              <a:sym typeface="Calibri"/>
            </a:endParaRPr>
          </a:p>
          <a:p>
            <a:pPr marL="0" lvl="0" indent="0" algn="ctr" rtl="0">
              <a:lnSpc>
                <a:spcPct val="100000"/>
              </a:lnSpc>
              <a:spcBef>
                <a:spcPts val="360"/>
              </a:spcBef>
              <a:spcAft>
                <a:spcPts val="0"/>
              </a:spcAft>
              <a:buClr>
                <a:schemeClr val="accent2"/>
              </a:buClr>
              <a:buSzPts val="1800"/>
              <a:buNone/>
            </a:pPr>
            <a:endParaRPr sz="1800" b="0" i="0" u="none">
              <a:solidFill>
                <a:schemeClr val="accent2"/>
              </a:solidFill>
              <a:latin typeface="Calibri"/>
              <a:ea typeface="Calibri"/>
              <a:cs typeface="Calibri"/>
              <a:sym typeface="Calibri"/>
            </a:endParaRPr>
          </a:p>
          <a:p>
            <a:pPr marL="0" lvl="0" indent="0" algn="ctr" rtl="0">
              <a:lnSpc>
                <a:spcPct val="100000"/>
              </a:lnSpc>
              <a:spcBef>
                <a:spcPts val="360"/>
              </a:spcBef>
              <a:spcAft>
                <a:spcPts val="0"/>
              </a:spcAft>
              <a:buClr>
                <a:schemeClr val="accent2"/>
              </a:buClr>
              <a:buSzPts val="1800"/>
              <a:buNone/>
            </a:pPr>
            <a:endParaRPr sz="1800" b="0" i="0" u="none">
              <a:solidFill>
                <a:schemeClr val="accen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p:nvPr/>
        </p:nvSpPr>
        <p:spPr>
          <a:xfrm>
            <a:off x="3581400" y="2514600"/>
            <a:ext cx="2209800" cy="1066800"/>
          </a:xfrm>
          <a:prstGeom prst="ellipse">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Vermoeden</a:t>
            </a:r>
            <a:endParaRPr sz="2000" b="1" i="0" u="none" strike="noStrike" cap="none">
              <a:solidFill>
                <a:srgbClr val="000000"/>
              </a:solidFill>
              <a:latin typeface="Arial"/>
              <a:ea typeface="Arial"/>
              <a:cs typeface="Arial"/>
              <a:sym typeface="Arial"/>
            </a:endParaRPr>
          </a:p>
        </p:txBody>
      </p:sp>
      <p:sp>
        <p:nvSpPr>
          <p:cNvPr id="217" name="Google Shape;217;p25"/>
          <p:cNvSpPr/>
          <p:nvPr/>
        </p:nvSpPr>
        <p:spPr>
          <a:xfrm>
            <a:off x="914400" y="1676400"/>
            <a:ext cx="2209800" cy="1066800"/>
          </a:xfrm>
          <a:prstGeom prst="ellipse">
            <a:avLst/>
          </a:prstGeom>
          <a:solidFill>
            <a:schemeClr val="lt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“ik heb autisme”</a:t>
            </a:r>
            <a:endParaRPr sz="1400" b="0" i="0" u="none" strike="noStrike" cap="none">
              <a:solidFill>
                <a:srgbClr val="000000"/>
              </a:solidFill>
              <a:latin typeface="Arial"/>
              <a:ea typeface="Arial"/>
              <a:cs typeface="Arial"/>
              <a:sym typeface="Arial"/>
            </a:endParaRPr>
          </a:p>
        </p:txBody>
      </p:sp>
      <p:sp>
        <p:nvSpPr>
          <p:cNvPr id="218" name="Google Shape;218;p25"/>
          <p:cNvSpPr/>
          <p:nvPr/>
        </p:nvSpPr>
        <p:spPr>
          <a:xfrm>
            <a:off x="3352800" y="838200"/>
            <a:ext cx="2209800" cy="1066800"/>
          </a:xfrm>
          <a:prstGeom prst="ellipse">
            <a:avLst/>
          </a:prstGeom>
          <a:solidFill>
            <a:schemeClr val="lt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beperkte arbeidsattitudes</a:t>
            </a:r>
            <a:endParaRPr sz="1400" b="0" i="0" u="none" strike="noStrike" cap="none">
              <a:solidFill>
                <a:srgbClr val="000000"/>
              </a:solidFill>
              <a:latin typeface="Arial"/>
              <a:ea typeface="Arial"/>
              <a:cs typeface="Arial"/>
              <a:sym typeface="Arial"/>
            </a:endParaRPr>
          </a:p>
        </p:txBody>
      </p:sp>
      <p:sp>
        <p:nvSpPr>
          <p:cNvPr id="219" name="Google Shape;219;p25"/>
          <p:cNvSpPr/>
          <p:nvPr/>
        </p:nvSpPr>
        <p:spPr>
          <a:xfrm>
            <a:off x="5943600" y="1676400"/>
            <a:ext cx="2209800" cy="1066800"/>
          </a:xfrm>
          <a:prstGeom prst="ellipse">
            <a:avLst/>
          </a:prstGeom>
          <a:solidFill>
            <a:schemeClr val="lt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sociale remmingen</a:t>
            </a:r>
            <a:endParaRPr sz="1400" b="0" i="0" u="none" strike="noStrike" cap="none">
              <a:solidFill>
                <a:srgbClr val="000000"/>
              </a:solidFill>
              <a:latin typeface="Arial"/>
              <a:ea typeface="Arial"/>
              <a:cs typeface="Arial"/>
              <a:sym typeface="Arial"/>
            </a:endParaRPr>
          </a:p>
        </p:txBody>
      </p:sp>
      <p:sp>
        <p:nvSpPr>
          <p:cNvPr id="220" name="Google Shape;220;p25"/>
          <p:cNvSpPr/>
          <p:nvPr/>
        </p:nvSpPr>
        <p:spPr>
          <a:xfrm>
            <a:off x="6019800" y="3352800"/>
            <a:ext cx="2209800" cy="1066800"/>
          </a:xfrm>
          <a:prstGeom prst="ellipse">
            <a:avLst/>
          </a:prstGeom>
          <a:solidFill>
            <a:schemeClr val="lt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veel periodes van ziekte</a:t>
            </a:r>
            <a:endParaRPr sz="1400" b="0" i="0" u="none" strike="noStrike" cap="none">
              <a:solidFill>
                <a:srgbClr val="000000"/>
              </a:solidFill>
              <a:latin typeface="Arial"/>
              <a:ea typeface="Arial"/>
              <a:cs typeface="Arial"/>
              <a:sym typeface="Arial"/>
            </a:endParaRPr>
          </a:p>
        </p:txBody>
      </p:sp>
      <p:sp>
        <p:nvSpPr>
          <p:cNvPr id="221" name="Google Shape;221;p25"/>
          <p:cNvSpPr/>
          <p:nvPr/>
        </p:nvSpPr>
        <p:spPr>
          <a:xfrm>
            <a:off x="838200" y="3200400"/>
            <a:ext cx="2209800" cy="1066800"/>
          </a:xfrm>
          <a:prstGeom prst="ellipse">
            <a:avLst/>
          </a:prstGeom>
          <a:solidFill>
            <a:schemeClr val="lt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problemen met hygiëne</a:t>
            </a:r>
            <a:endParaRPr sz="1400" b="0" i="0" u="none" strike="noStrike" cap="none">
              <a:solidFill>
                <a:srgbClr val="000000"/>
              </a:solidFill>
              <a:latin typeface="Arial"/>
              <a:ea typeface="Arial"/>
              <a:cs typeface="Arial"/>
              <a:sym typeface="Arial"/>
            </a:endParaRPr>
          </a:p>
        </p:txBody>
      </p:sp>
      <p:sp>
        <p:nvSpPr>
          <p:cNvPr id="222" name="Google Shape;222;p25"/>
          <p:cNvSpPr/>
          <p:nvPr/>
        </p:nvSpPr>
        <p:spPr>
          <a:xfrm>
            <a:off x="3505200" y="4267200"/>
            <a:ext cx="2209800" cy="1066800"/>
          </a:xfrm>
          <a:prstGeom prst="ellipse">
            <a:avLst/>
          </a:prstGeom>
          <a:solidFill>
            <a:schemeClr val="lt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23" name="Google Shape;223;p25"/>
          <p:cNvSpPr txBox="1">
            <a:spLocks noGrp="1"/>
          </p:cNvSpPr>
          <p:nvPr>
            <p:ph type="title"/>
          </p:nvPr>
        </p:nvSpPr>
        <p:spPr>
          <a:xfrm>
            <a:off x="407987" y="5514975"/>
            <a:ext cx="8328025" cy="5667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2800" b="1" i="0" u="none">
                <a:solidFill>
                  <a:srgbClr val="294376"/>
                </a:solidFill>
                <a:latin typeface="Arial"/>
                <a:ea typeface="Arial"/>
                <a:cs typeface="Arial"/>
                <a:sym typeface="Arial"/>
              </a:rPr>
              <a:t>Vermoeden van arbeidsbeperking: voorbeelden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457200" y="198437"/>
            <a:ext cx="6019800" cy="654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2800" i="0" u="none">
                <a:solidFill>
                  <a:srgbClr val="294376"/>
                </a:solidFill>
                <a:latin typeface="Calibri"/>
                <a:ea typeface="Calibri"/>
                <a:cs typeface="Calibri"/>
                <a:sym typeface="Calibri"/>
              </a:rPr>
              <a:t>Stap 2: indicatie</a:t>
            </a:r>
            <a:endParaRPr>
              <a:latin typeface="Calibri"/>
              <a:ea typeface="Calibri"/>
              <a:cs typeface="Calibri"/>
              <a:sym typeface="Calibri"/>
            </a:endParaRPr>
          </a:p>
        </p:txBody>
      </p:sp>
      <p:sp>
        <p:nvSpPr>
          <p:cNvPr id="229" name="Google Shape;229;p26"/>
          <p:cNvSpPr txBox="1"/>
          <p:nvPr/>
        </p:nvSpPr>
        <p:spPr>
          <a:xfrm>
            <a:off x="6559550" y="173037"/>
            <a:ext cx="2093912" cy="654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3E89CA"/>
              </a:buClr>
              <a:buSzPts val="12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6"/>
          <p:cNvSpPr txBox="1">
            <a:spLocks noGrp="1"/>
          </p:cNvSpPr>
          <p:nvPr>
            <p:ph type="body" idx="1"/>
          </p:nvPr>
        </p:nvSpPr>
        <p:spPr>
          <a:xfrm>
            <a:off x="4395775" y="1662103"/>
            <a:ext cx="4319700" cy="32541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400"/>
              </a:spcBef>
              <a:spcAft>
                <a:spcPts val="0"/>
              </a:spcAft>
              <a:buClr>
                <a:srgbClr val="294376"/>
              </a:buClr>
              <a:buSzPts val="2200"/>
              <a:buFont typeface="Arial"/>
              <a:buChar char="•"/>
            </a:pPr>
            <a:r>
              <a:rPr lang="en-US" sz="2200" b="0" i="0" u="none">
                <a:solidFill>
                  <a:srgbClr val="294376"/>
                </a:solidFill>
                <a:latin typeface="Calibri"/>
                <a:ea typeface="Calibri"/>
                <a:cs typeface="Calibri"/>
                <a:sym typeface="Calibri"/>
              </a:rPr>
              <a:t>Het </a:t>
            </a:r>
            <a:r>
              <a:rPr lang="en-US" sz="2200" i="0" u="none">
                <a:solidFill>
                  <a:srgbClr val="294376"/>
                </a:solidFill>
                <a:latin typeface="Calibri"/>
                <a:ea typeface="Calibri"/>
                <a:cs typeface="Calibri"/>
                <a:sym typeface="Calibri"/>
              </a:rPr>
              <a:t>vermoeden</a:t>
            </a:r>
            <a:r>
              <a:rPr lang="en-US" sz="2200" b="0" i="0" u="none">
                <a:solidFill>
                  <a:srgbClr val="294376"/>
                </a:solidFill>
                <a:latin typeface="Calibri"/>
                <a:ea typeface="Calibri"/>
                <a:cs typeface="Calibri"/>
                <a:sym typeface="Calibri"/>
              </a:rPr>
              <a:t> moet zo snel mogelijk uitgeklaard worden.</a:t>
            </a:r>
            <a:endParaRPr sz="2200">
              <a:latin typeface="Calibri"/>
              <a:ea typeface="Calibri"/>
              <a:cs typeface="Calibri"/>
              <a:sym typeface="Calibri"/>
            </a:endParaRPr>
          </a:p>
          <a:p>
            <a:pPr marL="457200" lvl="0" indent="-355600" algn="l" rtl="0">
              <a:lnSpc>
                <a:spcPct val="100000"/>
              </a:lnSpc>
              <a:spcBef>
                <a:spcPts val="400"/>
              </a:spcBef>
              <a:spcAft>
                <a:spcPts val="0"/>
              </a:spcAft>
              <a:buSzPts val="2400"/>
              <a:buNone/>
            </a:pPr>
            <a:endParaRPr sz="2200" b="0" i="0" u="none">
              <a:solidFill>
                <a:srgbClr val="294376"/>
              </a:solidFill>
              <a:latin typeface="Calibri"/>
              <a:ea typeface="Calibri"/>
              <a:cs typeface="Calibri"/>
              <a:sym typeface="Calibri"/>
            </a:endParaRPr>
          </a:p>
          <a:p>
            <a:pPr marL="457200" lvl="0" indent="-457200" algn="l" rtl="0">
              <a:lnSpc>
                <a:spcPct val="100000"/>
              </a:lnSpc>
              <a:spcBef>
                <a:spcPts val="400"/>
              </a:spcBef>
              <a:spcAft>
                <a:spcPts val="0"/>
              </a:spcAft>
              <a:buClr>
                <a:srgbClr val="294376"/>
              </a:buClr>
              <a:buSzPts val="2200"/>
              <a:buFont typeface="Calibri"/>
              <a:buChar char="•"/>
            </a:pPr>
            <a:r>
              <a:rPr lang="en-US" sz="2200" b="0" i="0" u="none">
                <a:solidFill>
                  <a:srgbClr val="294376"/>
                </a:solidFill>
                <a:latin typeface="Calibri"/>
                <a:ea typeface="Calibri"/>
                <a:cs typeface="Calibri"/>
                <a:sym typeface="Calibri"/>
              </a:rPr>
              <a:t>Uitklaring </a:t>
            </a:r>
            <a:r>
              <a:rPr lang="en-US" sz="2200" b="0">
                <a:solidFill>
                  <a:srgbClr val="294376"/>
                </a:solidFill>
                <a:latin typeface="Calibri"/>
                <a:ea typeface="Calibri"/>
                <a:cs typeface="Calibri"/>
                <a:sym typeface="Calibri"/>
              </a:rPr>
              <a:t>door onderzoek via </a:t>
            </a:r>
            <a:r>
              <a:rPr lang="en-US" sz="2200" b="0" i="0" u="none">
                <a:solidFill>
                  <a:srgbClr val="294376"/>
                </a:solidFill>
                <a:latin typeface="Calibri"/>
                <a:ea typeface="Calibri"/>
                <a:cs typeface="Calibri"/>
                <a:sym typeface="Calibri"/>
              </a:rPr>
              <a:t>ICF</a:t>
            </a:r>
            <a:endParaRPr sz="2200" b="0">
              <a:solidFill>
                <a:srgbClr val="294376"/>
              </a:solidFill>
              <a:latin typeface="Calibri"/>
              <a:ea typeface="Calibri"/>
              <a:cs typeface="Calibri"/>
              <a:sym typeface="Calibri"/>
            </a:endParaRPr>
          </a:p>
          <a:p>
            <a:pPr marL="457200" lvl="0" indent="0" algn="l" rtl="0">
              <a:lnSpc>
                <a:spcPct val="100000"/>
              </a:lnSpc>
              <a:spcBef>
                <a:spcPts val="400"/>
              </a:spcBef>
              <a:spcAft>
                <a:spcPts val="0"/>
              </a:spcAft>
              <a:buNone/>
            </a:pPr>
            <a:endParaRPr sz="2200" b="0">
              <a:solidFill>
                <a:srgbClr val="294376"/>
              </a:solidFill>
              <a:latin typeface="Calibri"/>
              <a:ea typeface="Calibri"/>
              <a:cs typeface="Calibri"/>
              <a:sym typeface="Calibri"/>
            </a:endParaRPr>
          </a:p>
          <a:p>
            <a:pPr marL="457200" lvl="0" indent="-457200" algn="l" rtl="0">
              <a:lnSpc>
                <a:spcPct val="100000"/>
              </a:lnSpc>
              <a:spcBef>
                <a:spcPts val="400"/>
              </a:spcBef>
              <a:spcAft>
                <a:spcPts val="0"/>
              </a:spcAft>
              <a:buClr>
                <a:srgbClr val="294376"/>
              </a:buClr>
              <a:buSzPts val="2200"/>
              <a:buFont typeface="Arial"/>
              <a:buChar char="•"/>
            </a:pPr>
            <a:r>
              <a:rPr lang="en-US" sz="2200" b="0" i="0" u="none">
                <a:solidFill>
                  <a:srgbClr val="294376"/>
                </a:solidFill>
                <a:latin typeface="Calibri"/>
                <a:ea typeface="Calibri"/>
                <a:cs typeface="Calibri"/>
                <a:sym typeface="Calibri"/>
              </a:rPr>
              <a:t>Resulteert al dan niet in een </a:t>
            </a:r>
            <a:r>
              <a:rPr lang="en-US" sz="2200" i="0" u="none">
                <a:solidFill>
                  <a:srgbClr val="294376"/>
                </a:solidFill>
                <a:latin typeface="Calibri"/>
                <a:ea typeface="Calibri"/>
                <a:cs typeface="Calibri"/>
                <a:sym typeface="Calibri"/>
              </a:rPr>
              <a:t>indicatie  arbeidsbeperking </a:t>
            </a:r>
            <a:endParaRPr sz="2200" i="0" u="none">
              <a:solidFill>
                <a:srgbClr val="294376"/>
              </a:solidFill>
              <a:latin typeface="Calibri"/>
              <a:ea typeface="Calibri"/>
              <a:cs typeface="Calibri"/>
              <a:sym typeface="Calibri"/>
            </a:endParaRPr>
          </a:p>
          <a:p>
            <a:pPr marL="457200" lvl="0" indent="-355600" algn="l" rtl="0">
              <a:lnSpc>
                <a:spcPct val="100000"/>
              </a:lnSpc>
              <a:spcBef>
                <a:spcPts val="400"/>
              </a:spcBef>
              <a:spcAft>
                <a:spcPts val="0"/>
              </a:spcAft>
              <a:buSzPts val="2400"/>
              <a:buNone/>
            </a:pPr>
            <a:endParaRPr sz="2200" b="0" i="0" u="none">
              <a:solidFill>
                <a:srgbClr val="294376"/>
              </a:solidFill>
              <a:latin typeface="Calibri"/>
              <a:ea typeface="Calibri"/>
              <a:cs typeface="Calibri"/>
              <a:sym typeface="Calibri"/>
            </a:endParaRPr>
          </a:p>
          <a:p>
            <a:pPr marL="457200" lvl="0" indent="0" algn="l" rtl="0">
              <a:lnSpc>
                <a:spcPct val="100000"/>
              </a:lnSpc>
              <a:spcBef>
                <a:spcPts val="400"/>
              </a:spcBef>
              <a:spcAft>
                <a:spcPts val="0"/>
              </a:spcAft>
              <a:buNone/>
            </a:pPr>
            <a:endParaRPr sz="2200">
              <a:latin typeface="Calibri"/>
              <a:ea typeface="Calibri"/>
              <a:cs typeface="Calibri"/>
              <a:sym typeface="Calibri"/>
            </a:endParaRPr>
          </a:p>
          <a:p>
            <a:pPr marL="457200" marR="0" lvl="0" indent="-228600" algn="l" rtl="0">
              <a:lnSpc>
                <a:spcPct val="100000"/>
              </a:lnSpc>
              <a:spcBef>
                <a:spcPts val="480"/>
              </a:spcBef>
              <a:spcAft>
                <a:spcPts val="0"/>
              </a:spcAft>
              <a:buClr>
                <a:srgbClr val="3E89CA"/>
              </a:buClr>
              <a:buSzPts val="2400"/>
              <a:buFont typeface="Arial"/>
              <a:buNone/>
            </a:pPr>
            <a:endParaRPr sz="2000" b="0" i="0" u="none">
              <a:solidFill>
                <a:srgbClr val="294376"/>
              </a:solidFill>
              <a:latin typeface="Calibri"/>
              <a:ea typeface="Calibri"/>
              <a:cs typeface="Calibri"/>
              <a:sym typeface="Calibri"/>
            </a:endParaRPr>
          </a:p>
        </p:txBody>
      </p:sp>
      <p:grpSp>
        <p:nvGrpSpPr>
          <p:cNvPr id="231" name="Google Shape;231;p26"/>
          <p:cNvGrpSpPr/>
          <p:nvPr/>
        </p:nvGrpSpPr>
        <p:grpSpPr>
          <a:xfrm>
            <a:off x="457201" y="2089353"/>
            <a:ext cx="3106396" cy="2693563"/>
            <a:chOff x="2512" y="2437"/>
            <a:chExt cx="5526" cy="4826"/>
          </a:xfrm>
        </p:grpSpPr>
        <p:sp>
          <p:nvSpPr>
            <p:cNvPr id="232" name="Google Shape;232;p26"/>
            <p:cNvSpPr txBox="1"/>
            <p:nvPr/>
          </p:nvSpPr>
          <p:spPr>
            <a:xfrm>
              <a:off x="2512" y="2463"/>
              <a:ext cx="1200" cy="4800"/>
            </a:xfrm>
            <a:prstGeom prst="rect">
              <a:avLst/>
            </a:prstGeom>
            <a:solidFill>
              <a:srgbClr val="FFE599"/>
            </a:solidFill>
            <a:ln w="9525" cap="flat" cmpd="sng">
              <a:solidFill>
                <a:schemeClr val="folHlink"/>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V</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R</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M</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O</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D</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Calibri"/>
                  <a:ea typeface="Calibri"/>
                  <a:cs typeface="Calibri"/>
                  <a:sym typeface="Calibri"/>
                </a:rPr>
                <a:t>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233" name="Google Shape;233;p26"/>
            <p:cNvSpPr txBox="1"/>
            <p:nvPr/>
          </p:nvSpPr>
          <p:spPr>
            <a:xfrm>
              <a:off x="5396" y="2463"/>
              <a:ext cx="1200" cy="4800"/>
            </a:xfrm>
            <a:prstGeom prst="rect">
              <a:avLst/>
            </a:prstGeom>
            <a:solidFill>
              <a:srgbClr val="A2C4C9"/>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T</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O</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K</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N</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N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E</a:t>
              </a:r>
              <a:br>
                <a:rPr lang="en-US" sz="14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br>
                <a:rPr lang="en-US" sz="1600" b="0" i="0" u="none" strike="noStrike" cap="none">
                  <a:solidFill>
                    <a:srgbClr val="000000"/>
                  </a:solidFill>
                  <a:latin typeface="Times New Roman"/>
                  <a:ea typeface="Times New Roman"/>
                  <a:cs typeface="Times New Roman"/>
                  <a:sym typeface="Times New Roman"/>
                </a:rPr>
              </a:b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234" name="Google Shape;234;p26"/>
            <p:cNvSpPr txBox="1"/>
            <p:nvPr/>
          </p:nvSpPr>
          <p:spPr>
            <a:xfrm>
              <a:off x="3954" y="2437"/>
              <a:ext cx="1200" cy="4800"/>
            </a:xfrm>
            <a:prstGeom prst="rect">
              <a:avLst/>
            </a:prstGeom>
            <a:solidFill>
              <a:srgbClr val="3174E1"/>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I</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N</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D</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I</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C</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A</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T</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I</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r>
                <a:rPr lang="en-US" sz="1600" b="1" i="0" u="none" strike="noStrike" cap="none">
                  <a:solidFill>
                    <a:srgbClr val="000000"/>
                  </a:solidFill>
                  <a:latin typeface="Calibri"/>
                  <a:ea typeface="Calibri"/>
                  <a:cs typeface="Calibri"/>
                  <a:sym typeface="Calibri"/>
                </a:rPr>
                <a:t>E</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235" name="Google Shape;235;p26"/>
            <p:cNvSpPr txBox="1"/>
            <p:nvPr/>
          </p:nvSpPr>
          <p:spPr>
            <a:xfrm>
              <a:off x="6838" y="2450"/>
              <a:ext cx="1200" cy="4800"/>
            </a:xfrm>
            <a:prstGeom prst="rect">
              <a:avLst/>
            </a:prstGeom>
            <a:solidFill>
              <a:srgbClr val="A4C2F4"/>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D</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R</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S</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T</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R</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r>
                <a:rPr lang="en-US">
                  <a:latin typeface="Times New Roman"/>
                  <a:ea typeface="Times New Roman"/>
                  <a:cs typeface="Times New Roman"/>
                  <a:sym typeface="Times New Roman"/>
                </a:rPr>
                <a:t>M</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cebe20bde6_0_303"/>
          <p:cNvSpPr txBox="1">
            <a:spLocks noGrp="1"/>
          </p:cNvSpPr>
          <p:nvPr>
            <p:ph type="title"/>
          </p:nvPr>
        </p:nvSpPr>
        <p:spPr>
          <a:xfrm>
            <a:off x="0" y="1451300"/>
            <a:ext cx="9144000" cy="423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640"/>
              </a:spcBef>
              <a:spcAft>
                <a:spcPts val="0"/>
              </a:spcAft>
              <a:buClr>
                <a:srgbClr val="3E89CA"/>
              </a:buClr>
              <a:buSzPts val="3200"/>
              <a:buFont typeface="Arial"/>
              <a:buNone/>
            </a:pPr>
            <a:r>
              <a:rPr lang="en-US" sz="3200">
                <a:solidFill>
                  <a:srgbClr val="3E89CA"/>
                </a:solidFill>
              </a:rPr>
              <a:t>Indicatie arbeidsbeperking (PmAB)</a:t>
            </a:r>
            <a:endParaRPr sz="3200">
              <a:solidFill>
                <a:srgbClr val="3E89CA"/>
              </a:solidFill>
            </a:endParaRPr>
          </a:p>
          <a:p>
            <a:pPr marL="0" lvl="0" indent="0" algn="l" rtl="0">
              <a:lnSpc>
                <a:spcPct val="100000"/>
              </a:lnSpc>
              <a:spcBef>
                <a:spcPts val="640"/>
              </a:spcBef>
              <a:spcAft>
                <a:spcPts val="0"/>
              </a:spcAft>
              <a:buClr>
                <a:srgbClr val="3E89CA"/>
              </a:buClr>
              <a:buSzPts val="3200"/>
              <a:buFont typeface="Arial"/>
              <a:buNone/>
            </a:pPr>
            <a:endParaRPr sz="3200">
              <a:solidFill>
                <a:srgbClr val="3E89CA"/>
              </a:solidFill>
            </a:endParaRPr>
          </a:p>
          <a:p>
            <a:pPr marL="457200" lvl="0" indent="-381000" algn="l" rtl="0">
              <a:lnSpc>
                <a:spcPct val="100000"/>
              </a:lnSpc>
              <a:spcBef>
                <a:spcPts val="640"/>
              </a:spcBef>
              <a:spcAft>
                <a:spcPts val="0"/>
              </a:spcAft>
              <a:buClr>
                <a:srgbClr val="294376"/>
              </a:buClr>
              <a:buSzPts val="2400"/>
              <a:buFont typeface="Calibri"/>
              <a:buChar char="•"/>
            </a:pPr>
            <a:r>
              <a:rPr lang="en-US" sz="2400">
                <a:solidFill>
                  <a:srgbClr val="294376"/>
                </a:solidFill>
              </a:rPr>
              <a:t>Indicatie “PmAH”: </a:t>
            </a:r>
            <a:r>
              <a:rPr lang="en-US" sz="2400" u="sng">
                <a:solidFill>
                  <a:srgbClr val="294376"/>
                </a:solidFill>
              </a:rPr>
              <a:t>p</a:t>
            </a:r>
            <a:r>
              <a:rPr lang="en-US" sz="2400">
                <a:solidFill>
                  <a:srgbClr val="294376"/>
                </a:solidFill>
              </a:rPr>
              <a:t>ersonen </a:t>
            </a:r>
            <a:r>
              <a:rPr lang="en-US" sz="2400" u="sng">
                <a:solidFill>
                  <a:srgbClr val="294376"/>
                </a:solidFill>
              </a:rPr>
              <a:t>m</a:t>
            </a:r>
            <a:r>
              <a:rPr lang="en-US" sz="2400">
                <a:solidFill>
                  <a:srgbClr val="294376"/>
                </a:solidFill>
              </a:rPr>
              <a:t>et een </a:t>
            </a:r>
            <a:r>
              <a:rPr lang="en-US" sz="2400" u="sng">
                <a:solidFill>
                  <a:srgbClr val="294376"/>
                </a:solidFill>
              </a:rPr>
              <a:t>a</a:t>
            </a:r>
            <a:r>
              <a:rPr lang="en-US" sz="2400">
                <a:solidFill>
                  <a:srgbClr val="294376"/>
                </a:solidFill>
              </a:rPr>
              <a:t>rbeids</a:t>
            </a:r>
            <a:r>
              <a:rPr lang="en-US" sz="2400" u="sng">
                <a:solidFill>
                  <a:srgbClr val="294376"/>
                </a:solidFill>
              </a:rPr>
              <a:t>h</a:t>
            </a:r>
            <a:r>
              <a:rPr lang="en-US" sz="2400">
                <a:solidFill>
                  <a:srgbClr val="294376"/>
                </a:solidFill>
              </a:rPr>
              <a:t>andicap</a:t>
            </a:r>
            <a:endParaRPr sz="2400">
              <a:solidFill>
                <a:srgbClr val="294376"/>
              </a:solidFill>
            </a:endParaRPr>
          </a:p>
          <a:p>
            <a:pPr marL="457200" lvl="0" indent="0" algn="l" rtl="0">
              <a:lnSpc>
                <a:spcPct val="100000"/>
              </a:lnSpc>
              <a:spcBef>
                <a:spcPts val="640"/>
              </a:spcBef>
              <a:spcAft>
                <a:spcPts val="0"/>
              </a:spcAft>
              <a:buClr>
                <a:schemeClr val="dk1"/>
              </a:buClr>
              <a:buSzPts val="1100"/>
              <a:buFont typeface="Arial"/>
              <a:buNone/>
            </a:pPr>
            <a:r>
              <a:rPr lang="en-US" sz="2400">
                <a:solidFill>
                  <a:srgbClr val="FF0000"/>
                </a:solidFill>
              </a:rPr>
              <a:t>--&gt;steeds obv attesten! Bij LDE niet noodzakelijk</a:t>
            </a:r>
            <a:br>
              <a:rPr lang="en-US" sz="2400">
                <a:solidFill>
                  <a:srgbClr val="294376"/>
                </a:solidFill>
              </a:rPr>
            </a:br>
            <a:endParaRPr sz="2400">
              <a:solidFill>
                <a:srgbClr val="294376"/>
              </a:solidFill>
            </a:endParaRPr>
          </a:p>
          <a:p>
            <a:pPr marL="457200" lvl="0" indent="-381000" algn="l" rtl="0">
              <a:lnSpc>
                <a:spcPct val="100000"/>
              </a:lnSpc>
              <a:spcBef>
                <a:spcPts val="0"/>
              </a:spcBef>
              <a:spcAft>
                <a:spcPts val="0"/>
              </a:spcAft>
              <a:buClr>
                <a:srgbClr val="294376"/>
              </a:buClr>
              <a:buSzPts val="2400"/>
              <a:buFont typeface="Calibri"/>
              <a:buChar char="•"/>
            </a:pPr>
            <a:r>
              <a:rPr lang="en-US" sz="2400">
                <a:solidFill>
                  <a:srgbClr val="294376"/>
                </a:solidFill>
              </a:rPr>
              <a:t>Indicatie “Pmp”: </a:t>
            </a:r>
            <a:r>
              <a:rPr lang="en-US" sz="2400" u="sng">
                <a:solidFill>
                  <a:srgbClr val="294376"/>
                </a:solidFill>
              </a:rPr>
              <a:t>p</a:t>
            </a:r>
            <a:r>
              <a:rPr lang="en-US" sz="2400">
                <a:solidFill>
                  <a:srgbClr val="294376"/>
                </a:solidFill>
              </a:rPr>
              <a:t>ersonen met </a:t>
            </a:r>
            <a:r>
              <a:rPr lang="en-US" sz="2400" u="sng">
                <a:solidFill>
                  <a:srgbClr val="294376"/>
                </a:solidFill>
              </a:rPr>
              <a:t>m</a:t>
            </a:r>
            <a:r>
              <a:rPr lang="en-US" sz="2400">
                <a:solidFill>
                  <a:srgbClr val="294376"/>
                </a:solidFill>
              </a:rPr>
              <a:t>ultipele </a:t>
            </a:r>
            <a:r>
              <a:rPr lang="en-US" sz="2400" u="sng">
                <a:solidFill>
                  <a:srgbClr val="294376"/>
                </a:solidFill>
              </a:rPr>
              <a:t>p</a:t>
            </a:r>
            <a:r>
              <a:rPr lang="en-US" sz="2400">
                <a:solidFill>
                  <a:srgbClr val="294376"/>
                </a:solidFill>
              </a:rPr>
              <a:t>roblematieken</a:t>
            </a:r>
            <a:endParaRPr sz="2400">
              <a:solidFill>
                <a:srgbClr val="294376"/>
              </a:solidFill>
            </a:endParaRPr>
          </a:p>
          <a:p>
            <a:pPr marL="914400" lvl="1" indent="-368300" algn="l" rtl="0">
              <a:lnSpc>
                <a:spcPct val="100000"/>
              </a:lnSpc>
              <a:spcBef>
                <a:spcPts val="0"/>
              </a:spcBef>
              <a:spcAft>
                <a:spcPts val="0"/>
              </a:spcAft>
              <a:buClr>
                <a:srgbClr val="3E89CA"/>
              </a:buClr>
              <a:buSzPts val="2200"/>
              <a:buFont typeface="Calibri"/>
              <a:buChar char="•"/>
            </a:pPr>
            <a:r>
              <a:rPr lang="en-US" sz="2200">
                <a:solidFill>
                  <a:srgbClr val="3E89CA"/>
                </a:solidFill>
                <a:latin typeface="Calibri"/>
                <a:ea typeface="Calibri"/>
                <a:cs typeface="Calibri"/>
                <a:sym typeface="Calibri"/>
              </a:rPr>
              <a:t>personen met een psychosociale problematiek (Psp)</a:t>
            </a:r>
            <a:endParaRPr sz="2200">
              <a:solidFill>
                <a:srgbClr val="3E89CA"/>
              </a:solidFill>
              <a:latin typeface="Calibri"/>
              <a:ea typeface="Calibri"/>
              <a:cs typeface="Calibri"/>
              <a:sym typeface="Calibri"/>
            </a:endParaRPr>
          </a:p>
          <a:p>
            <a:pPr marL="914400" lvl="1" indent="-368300" algn="l" rtl="0">
              <a:lnSpc>
                <a:spcPct val="100000"/>
              </a:lnSpc>
              <a:spcBef>
                <a:spcPts val="0"/>
              </a:spcBef>
              <a:spcAft>
                <a:spcPts val="0"/>
              </a:spcAft>
              <a:buClr>
                <a:srgbClr val="3E89CA"/>
              </a:buClr>
              <a:buSzPts val="2200"/>
              <a:buFont typeface="Calibri"/>
              <a:buChar char="•"/>
            </a:pPr>
            <a:r>
              <a:rPr lang="en-US" sz="2200">
                <a:solidFill>
                  <a:srgbClr val="3E89CA"/>
                </a:solidFill>
                <a:latin typeface="Calibri"/>
                <a:ea typeface="Calibri"/>
                <a:cs typeface="Calibri"/>
                <a:sym typeface="Calibri"/>
              </a:rPr>
              <a:t>uiterst kwetsbaren met een werkloosheidsduur van 2 jaar of langer met begeleidingsnood (UK’s)</a:t>
            </a:r>
            <a:endParaRPr sz="2200">
              <a:solidFill>
                <a:srgbClr val="3E89CA"/>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200">
                <a:solidFill>
                  <a:srgbClr val="FF0000"/>
                </a:solidFill>
              </a:rPr>
              <a:t>	→ steeds obv ICF!</a:t>
            </a:r>
            <a:endParaRPr sz="3000" b="1"/>
          </a:p>
        </p:txBody>
      </p:sp>
      <p:sp>
        <p:nvSpPr>
          <p:cNvPr id="241" name="Google Shape;241;gcebe20bde6_0_303"/>
          <p:cNvSpPr txBox="1">
            <a:spLocks noGrp="1"/>
          </p:cNvSpPr>
          <p:nvPr>
            <p:ph type="subTitle" idx="1"/>
          </p:nvPr>
        </p:nvSpPr>
        <p:spPr>
          <a:xfrm>
            <a:off x="0" y="678673"/>
            <a:ext cx="9144000" cy="105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200" b="1">
                <a:solidFill>
                  <a:srgbClr val="4F81BD"/>
                </a:solidFill>
              </a:rPr>
              <a:t>Stap 2: indicatie</a:t>
            </a:r>
            <a:endParaRPr sz="3200" b="1">
              <a:solidFill>
                <a:srgbClr val="4F81BD"/>
              </a:solidFill>
            </a:endParaRPr>
          </a:p>
          <a:p>
            <a:pPr marL="0" lvl="0" indent="0" algn="l" rtl="0">
              <a:lnSpc>
                <a:spcPct val="100000"/>
              </a:lnSpc>
              <a:spcBef>
                <a:spcPts val="1600"/>
              </a:spcBef>
              <a:spcAft>
                <a:spcPts val="1600"/>
              </a:spcAft>
              <a:buSzPts val="1800"/>
              <a:buNone/>
            </a:pPr>
            <a:endParaRPr sz="1400" b="1">
              <a:solidFill>
                <a:srgbClr val="4F81B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457200" y="198437"/>
            <a:ext cx="6019800" cy="654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2800" i="0" u="none">
                <a:solidFill>
                  <a:srgbClr val="294376"/>
                </a:solidFill>
                <a:latin typeface="Calibri"/>
                <a:ea typeface="Calibri"/>
                <a:cs typeface="Calibri"/>
                <a:sym typeface="Calibri"/>
              </a:rPr>
              <a:t>Stap 3: toekennen recht of advies</a:t>
            </a:r>
            <a:endParaRPr>
              <a:latin typeface="Calibri"/>
              <a:ea typeface="Calibri"/>
              <a:cs typeface="Calibri"/>
              <a:sym typeface="Calibri"/>
            </a:endParaRPr>
          </a:p>
        </p:txBody>
      </p:sp>
      <p:sp>
        <p:nvSpPr>
          <p:cNvPr id="247" name="Google Shape;247;p33"/>
          <p:cNvSpPr txBox="1"/>
          <p:nvPr/>
        </p:nvSpPr>
        <p:spPr>
          <a:xfrm>
            <a:off x="6559550" y="173037"/>
            <a:ext cx="2093912" cy="654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3E89CA"/>
              </a:buClr>
              <a:buSzPts val="1200"/>
              <a:buFont typeface="Arial"/>
              <a:buNone/>
            </a:pPr>
            <a:fld id="{00000000-1234-1234-1234-123412341234}" type="slidenum">
              <a:rPr lang="en-US" sz="1200" b="0" i="0" u="none" strike="noStrike" cap="none">
                <a:solidFill>
                  <a:srgbClr val="3E89CA"/>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248" name="Google Shape;248;p33"/>
          <p:cNvSpPr txBox="1">
            <a:spLocks noGrp="1"/>
          </p:cNvSpPr>
          <p:nvPr>
            <p:ph type="body" idx="1"/>
          </p:nvPr>
        </p:nvSpPr>
        <p:spPr>
          <a:xfrm>
            <a:off x="4233862" y="1662112"/>
            <a:ext cx="4481512" cy="395128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400"/>
              <a:buNone/>
            </a:pPr>
            <a:r>
              <a:rPr lang="en-US" sz="2200" b="0" i="0" u="none">
                <a:solidFill>
                  <a:srgbClr val="000000"/>
                </a:solidFill>
                <a:latin typeface="Calibri"/>
                <a:ea typeface="Calibri"/>
                <a:cs typeface="Calibri"/>
                <a:sym typeface="Calibri"/>
              </a:rPr>
              <a:t>Gebeurt door de </a:t>
            </a:r>
            <a:r>
              <a:rPr lang="en-US" sz="2200" i="0" u="none">
                <a:solidFill>
                  <a:srgbClr val="000000"/>
                </a:solidFill>
                <a:latin typeface="Calibri"/>
                <a:ea typeface="Calibri"/>
                <a:cs typeface="Calibri"/>
                <a:sym typeface="Calibri"/>
              </a:rPr>
              <a:t>Expert Team Tom obv:</a:t>
            </a:r>
            <a:endParaRPr sz="2200">
              <a:latin typeface="Calibri"/>
              <a:ea typeface="Calibri"/>
              <a:cs typeface="Calibri"/>
              <a:sym typeface="Calibri"/>
            </a:endParaRPr>
          </a:p>
          <a:p>
            <a:pPr marL="457200" lvl="0" indent="-368300" algn="l" rtl="0">
              <a:lnSpc>
                <a:spcPct val="120000"/>
              </a:lnSpc>
              <a:spcBef>
                <a:spcPts val="0"/>
              </a:spcBef>
              <a:spcAft>
                <a:spcPts val="0"/>
              </a:spcAft>
              <a:buSzPts val="2200"/>
              <a:buFont typeface="Calibri"/>
              <a:buChar char="●"/>
            </a:pPr>
            <a:r>
              <a:rPr lang="en-US" sz="2200" b="0" i="0" u="none">
                <a:solidFill>
                  <a:srgbClr val="0576C2"/>
                </a:solidFill>
                <a:latin typeface="Calibri"/>
                <a:ea typeface="Calibri"/>
                <a:cs typeface="Calibri"/>
                <a:sym typeface="Calibri"/>
              </a:rPr>
              <a:t>ICF-verslag ,       </a:t>
            </a:r>
            <a:endParaRPr sz="2200" b="0" i="0" u="none">
              <a:solidFill>
                <a:srgbClr val="0576C2"/>
              </a:solidFill>
              <a:latin typeface="Calibri"/>
              <a:ea typeface="Calibri"/>
              <a:cs typeface="Calibri"/>
              <a:sym typeface="Calibri"/>
            </a:endParaRPr>
          </a:p>
          <a:p>
            <a:pPr marL="457200" lvl="0" indent="0" algn="l" rtl="0">
              <a:lnSpc>
                <a:spcPct val="120000"/>
              </a:lnSpc>
              <a:spcBef>
                <a:spcPts val="0"/>
              </a:spcBef>
              <a:spcAft>
                <a:spcPts val="0"/>
              </a:spcAft>
              <a:buSzPts val="2400"/>
              <a:buNone/>
            </a:pPr>
            <a:r>
              <a:rPr lang="en-US" sz="2200" b="0" i="0" u="none">
                <a:solidFill>
                  <a:srgbClr val="0576C2"/>
                </a:solidFill>
                <a:latin typeface="Calibri"/>
                <a:ea typeface="Calibri"/>
                <a:cs typeface="Calibri"/>
                <a:sym typeface="Calibri"/>
              </a:rPr>
              <a:t>ingevuld door:</a:t>
            </a:r>
            <a:endParaRPr sz="2200">
              <a:latin typeface="Calibri"/>
              <a:ea typeface="Calibri"/>
              <a:cs typeface="Calibri"/>
              <a:sym typeface="Calibri"/>
            </a:endParaRPr>
          </a:p>
          <a:p>
            <a:pPr marL="1371600" lvl="2" indent="-368300" algn="l" rtl="0">
              <a:lnSpc>
                <a:spcPct val="120000"/>
              </a:lnSpc>
              <a:spcBef>
                <a:spcPts val="0"/>
              </a:spcBef>
              <a:spcAft>
                <a:spcPts val="0"/>
              </a:spcAft>
              <a:buClr>
                <a:srgbClr val="0070C0"/>
              </a:buClr>
              <a:buSzPts val="2200"/>
              <a:buFont typeface="Calibri"/>
              <a:buChar char="■"/>
            </a:pPr>
            <a:r>
              <a:rPr lang="en-US" sz="2200" b="0">
                <a:solidFill>
                  <a:srgbClr val="0070C0"/>
                </a:solidFill>
                <a:latin typeface="Calibri"/>
                <a:ea typeface="Calibri"/>
                <a:cs typeface="Calibri"/>
                <a:sym typeface="Calibri"/>
              </a:rPr>
              <a:t>VDAB</a:t>
            </a:r>
            <a:r>
              <a:rPr lang="en-US" sz="2200" b="0" i="0" u="none">
                <a:solidFill>
                  <a:srgbClr val="0070C0"/>
                </a:solidFill>
                <a:latin typeface="Calibri"/>
                <a:ea typeface="Calibri"/>
                <a:cs typeface="Calibri"/>
                <a:sym typeface="Calibri"/>
              </a:rPr>
              <a:t> (indiceringsconsulent/ onderzoeker)</a:t>
            </a:r>
            <a:endParaRPr sz="2200">
              <a:solidFill>
                <a:srgbClr val="0070C0"/>
              </a:solidFill>
              <a:latin typeface="Calibri"/>
              <a:ea typeface="Calibri"/>
              <a:cs typeface="Calibri"/>
              <a:sym typeface="Calibri"/>
            </a:endParaRPr>
          </a:p>
          <a:p>
            <a:pPr marL="1371600" lvl="2" indent="-368300" algn="l" rtl="0">
              <a:lnSpc>
                <a:spcPct val="120000"/>
              </a:lnSpc>
              <a:spcBef>
                <a:spcPts val="0"/>
              </a:spcBef>
              <a:spcAft>
                <a:spcPts val="0"/>
              </a:spcAft>
              <a:buClr>
                <a:srgbClr val="0070C0"/>
              </a:buClr>
              <a:buSzPts val="2200"/>
              <a:buFont typeface="Calibri"/>
              <a:buChar char="■"/>
            </a:pPr>
            <a:r>
              <a:rPr lang="en-US" sz="2200" b="0" i="0" u="none">
                <a:solidFill>
                  <a:srgbClr val="0070C0"/>
                </a:solidFill>
                <a:latin typeface="Calibri"/>
                <a:ea typeface="Calibri"/>
                <a:cs typeface="Calibri"/>
                <a:sym typeface="Calibri"/>
              </a:rPr>
              <a:t>GTB</a:t>
            </a:r>
            <a:endParaRPr sz="2200">
              <a:solidFill>
                <a:srgbClr val="0070C0"/>
              </a:solidFill>
              <a:latin typeface="Calibri"/>
              <a:ea typeface="Calibri"/>
              <a:cs typeface="Calibri"/>
              <a:sym typeface="Calibri"/>
            </a:endParaRPr>
          </a:p>
          <a:p>
            <a:pPr marL="1371600" lvl="2" indent="-368300" algn="l" rtl="0">
              <a:lnSpc>
                <a:spcPct val="120000"/>
              </a:lnSpc>
              <a:spcBef>
                <a:spcPts val="0"/>
              </a:spcBef>
              <a:spcAft>
                <a:spcPts val="0"/>
              </a:spcAft>
              <a:buClr>
                <a:srgbClr val="0070C0"/>
              </a:buClr>
              <a:buSzPts val="2200"/>
              <a:buFont typeface="Calibri"/>
              <a:buChar char="■"/>
            </a:pPr>
            <a:r>
              <a:rPr lang="en-US" sz="2200" b="0" i="0" u="none">
                <a:solidFill>
                  <a:srgbClr val="0070C0"/>
                </a:solidFill>
                <a:latin typeface="Calibri"/>
                <a:ea typeface="Calibri"/>
                <a:cs typeface="Calibri"/>
                <a:sym typeface="Calibri"/>
              </a:rPr>
              <a:t>OCMW</a:t>
            </a:r>
            <a:endParaRPr sz="2200">
              <a:solidFill>
                <a:srgbClr val="0070C0"/>
              </a:solidFill>
              <a:latin typeface="Calibri"/>
              <a:ea typeface="Calibri"/>
              <a:cs typeface="Calibri"/>
              <a:sym typeface="Calibri"/>
            </a:endParaRPr>
          </a:p>
          <a:p>
            <a:pPr marL="457200" lvl="0" indent="-381000" algn="l" rtl="0">
              <a:lnSpc>
                <a:spcPct val="120000"/>
              </a:lnSpc>
              <a:spcBef>
                <a:spcPts val="0"/>
              </a:spcBef>
              <a:spcAft>
                <a:spcPts val="0"/>
              </a:spcAft>
              <a:buSzPts val="2400"/>
              <a:buNone/>
            </a:pPr>
            <a:endParaRPr sz="2000" b="0" i="0" u="none">
              <a:solidFill>
                <a:srgbClr val="0F3066"/>
              </a:solidFill>
              <a:latin typeface="Calibri"/>
              <a:ea typeface="Calibri"/>
              <a:cs typeface="Calibri"/>
              <a:sym typeface="Calibri"/>
            </a:endParaRPr>
          </a:p>
          <a:p>
            <a:pPr marL="457200" marR="0" lvl="0" indent="-228600" algn="l" rtl="0">
              <a:lnSpc>
                <a:spcPct val="100000"/>
              </a:lnSpc>
              <a:spcBef>
                <a:spcPts val="480"/>
              </a:spcBef>
              <a:spcAft>
                <a:spcPts val="0"/>
              </a:spcAft>
              <a:buClr>
                <a:srgbClr val="3E89CA"/>
              </a:buClr>
              <a:buSzPts val="2400"/>
              <a:buFont typeface="Arial"/>
              <a:buNone/>
            </a:pPr>
            <a:endParaRPr sz="2000" b="0" i="0" u="none">
              <a:solidFill>
                <a:srgbClr val="0F3066"/>
              </a:solidFill>
              <a:latin typeface="Calibri"/>
              <a:ea typeface="Calibri"/>
              <a:cs typeface="Calibri"/>
              <a:sym typeface="Calibri"/>
            </a:endParaRPr>
          </a:p>
        </p:txBody>
      </p:sp>
      <p:sp>
        <p:nvSpPr>
          <p:cNvPr id="249" name="Google Shape;249;p33"/>
          <p:cNvSpPr txBox="1"/>
          <p:nvPr/>
        </p:nvSpPr>
        <p:spPr>
          <a:xfrm>
            <a:off x="711550" y="1808625"/>
            <a:ext cx="3790500" cy="380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0" name="Google Shape;250;p33"/>
          <p:cNvGrpSpPr/>
          <p:nvPr/>
        </p:nvGrpSpPr>
        <p:grpSpPr>
          <a:xfrm>
            <a:off x="457189" y="2232200"/>
            <a:ext cx="3106381" cy="2679291"/>
            <a:chOff x="2512" y="2463"/>
            <a:chExt cx="5526" cy="4800"/>
          </a:xfrm>
        </p:grpSpPr>
        <p:sp>
          <p:nvSpPr>
            <p:cNvPr id="251" name="Google Shape;251;p33"/>
            <p:cNvSpPr txBox="1"/>
            <p:nvPr/>
          </p:nvSpPr>
          <p:spPr>
            <a:xfrm>
              <a:off x="2512" y="2463"/>
              <a:ext cx="1200" cy="4800"/>
            </a:xfrm>
            <a:prstGeom prst="rect">
              <a:avLst/>
            </a:prstGeom>
            <a:solidFill>
              <a:srgbClr val="FFE599"/>
            </a:solidFill>
            <a:ln w="9525" cap="flat" cmpd="sng">
              <a:solidFill>
                <a:schemeClr val="folHlink"/>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V</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R</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M</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O</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D</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Calibri"/>
                  <a:ea typeface="Calibri"/>
                  <a:cs typeface="Calibri"/>
                  <a:sym typeface="Calibri"/>
                </a:rPr>
                <a:t>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252" name="Google Shape;252;p33"/>
            <p:cNvSpPr txBox="1"/>
            <p:nvPr/>
          </p:nvSpPr>
          <p:spPr>
            <a:xfrm>
              <a:off x="5396" y="2463"/>
              <a:ext cx="1200" cy="4800"/>
            </a:xfrm>
            <a:prstGeom prst="rect">
              <a:avLst/>
            </a:prstGeom>
            <a:solidFill>
              <a:srgbClr val="3174E1"/>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T</a:t>
              </a: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O</a:t>
              </a: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E</a:t>
              </a: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K</a:t>
              </a: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E</a:t>
              </a: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N</a:t>
              </a: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N </a:t>
              </a: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E</a:t>
              </a:r>
              <a:br>
                <a:rPr lang="en-US" sz="1400" b="1" i="0" u="none" strike="noStrike" cap="none">
                  <a:solidFill>
                    <a:srgbClr val="000000"/>
                  </a:solidFill>
                  <a:latin typeface="Calibri"/>
                  <a:ea typeface="Calibri"/>
                  <a:cs typeface="Calibri"/>
                  <a:sym typeface="Calibri"/>
                </a:rPr>
              </a:br>
              <a:r>
                <a:rPr lang="en-US" sz="1600" b="1" i="0" u="none" strike="noStrike" cap="none">
                  <a:solidFill>
                    <a:srgbClr val="000000"/>
                  </a:solidFill>
                  <a:latin typeface="Calibri"/>
                  <a:ea typeface="Calibri"/>
                  <a:cs typeface="Calibri"/>
                  <a:sym typeface="Calibri"/>
                </a:rPr>
                <a:t>N</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br>
                <a:rPr lang="en-US" sz="1600" b="1" i="0" u="none" strike="noStrike" cap="none">
                  <a:solidFill>
                    <a:srgbClr val="000000"/>
                  </a:solidFill>
                  <a:latin typeface="Times New Roman"/>
                  <a:ea typeface="Times New Roman"/>
                  <a:cs typeface="Times New Roman"/>
                  <a:sym typeface="Times New Roman"/>
                </a:rPr>
              </a:br>
              <a:r>
                <a:rPr lang="en-US" sz="1200" b="1" i="0" u="none" strike="noStrike" cap="none">
                  <a:solidFill>
                    <a:srgbClr val="000000"/>
                  </a:solidFill>
                  <a:latin typeface="Times New Roman"/>
                  <a:ea typeface="Times New Roman"/>
                  <a:cs typeface="Times New Roman"/>
                  <a:sym typeface="Times New Roman"/>
                </a:rPr>
                <a:t>        </a:t>
              </a:r>
              <a:endParaRPr sz="1400" b="1" i="0" u="none" strike="noStrike" cap="none">
                <a:solidFill>
                  <a:srgbClr val="000000"/>
                </a:solidFill>
              </a:endParaRPr>
            </a:p>
            <a:p>
              <a:pPr marL="0" marR="0" lvl="0" indent="0" algn="ctr" rtl="0">
                <a:lnSpc>
                  <a:spcPct val="100000"/>
                </a:lnSpc>
                <a:spcBef>
                  <a:spcPts val="0"/>
                </a:spcBef>
                <a:spcAft>
                  <a:spcPts val="0"/>
                </a:spcAft>
                <a:buClr>
                  <a:schemeClr val="dk1"/>
                </a:buClr>
                <a:buSzPts val="1200"/>
                <a:buFont typeface="Arial"/>
                <a:buNone/>
              </a:pPr>
              <a:endParaRPr sz="12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Times New Roman"/>
                <a:ea typeface="Times New Roman"/>
                <a:cs typeface="Times New Roman"/>
                <a:sym typeface="Times New Roman"/>
              </a:endParaRPr>
            </a:p>
          </p:txBody>
        </p:sp>
        <p:sp>
          <p:nvSpPr>
            <p:cNvPr id="253" name="Google Shape;253;p33"/>
            <p:cNvSpPr txBox="1"/>
            <p:nvPr/>
          </p:nvSpPr>
          <p:spPr>
            <a:xfrm>
              <a:off x="3954" y="2463"/>
              <a:ext cx="1200" cy="4800"/>
            </a:xfrm>
            <a:prstGeom prst="rect">
              <a:avLst/>
            </a:prstGeom>
            <a:solidFill>
              <a:srgbClr val="B6D7A8"/>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D</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C</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254" name="Google Shape;254;p33"/>
            <p:cNvSpPr txBox="1"/>
            <p:nvPr/>
          </p:nvSpPr>
          <p:spPr>
            <a:xfrm>
              <a:off x="6838" y="2463"/>
              <a:ext cx="1200" cy="4800"/>
            </a:xfrm>
            <a:prstGeom prst="rect">
              <a:avLst/>
            </a:prstGeom>
            <a:solidFill>
              <a:srgbClr val="A4C2F4"/>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D</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R</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S</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T</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R</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M</a:t>
              </a:r>
              <a:endParaRPr>
                <a:latin typeface="Times New Roman"/>
                <a:ea typeface="Times New Roman"/>
                <a:cs typeface="Times New Roman"/>
                <a:sym typeface="Times New Roman"/>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cebe20bde6_0_166"/>
          <p:cNvSpPr txBox="1">
            <a:spLocks noGrp="1"/>
          </p:cNvSpPr>
          <p:nvPr>
            <p:ph type="title"/>
          </p:nvPr>
        </p:nvSpPr>
        <p:spPr>
          <a:xfrm>
            <a:off x="487875" y="239312"/>
            <a:ext cx="6019800" cy="654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2400" i="0" u="none">
                <a:solidFill>
                  <a:srgbClr val="4F81BD"/>
                </a:solidFill>
                <a:latin typeface="Calibri"/>
                <a:ea typeface="Calibri"/>
                <a:cs typeface="Calibri"/>
                <a:sym typeface="Calibri"/>
              </a:rPr>
              <a:t>Toeleiding naar </a:t>
            </a:r>
            <a:r>
              <a:rPr lang="en-US" sz="2400">
                <a:solidFill>
                  <a:srgbClr val="4F81BD"/>
                </a:solidFill>
                <a:latin typeface="Calibri"/>
                <a:ea typeface="Calibri"/>
                <a:cs typeface="Calibri"/>
                <a:sym typeface="Calibri"/>
              </a:rPr>
              <a:t>LDE</a:t>
            </a:r>
            <a:endParaRPr>
              <a:solidFill>
                <a:srgbClr val="4F81BD"/>
              </a:solidFill>
              <a:latin typeface="Calibri"/>
              <a:ea typeface="Calibri"/>
              <a:cs typeface="Calibri"/>
              <a:sym typeface="Calibri"/>
            </a:endParaRPr>
          </a:p>
        </p:txBody>
      </p:sp>
      <p:sp>
        <p:nvSpPr>
          <p:cNvPr id="260" name="Google Shape;260;gcebe20bde6_0_166"/>
          <p:cNvSpPr/>
          <p:nvPr/>
        </p:nvSpPr>
        <p:spPr>
          <a:xfrm>
            <a:off x="874712" y="998537"/>
            <a:ext cx="7016700" cy="4887900"/>
          </a:xfrm>
          <a:prstGeom prst="verticalScroll">
            <a:avLst>
              <a:gd name="adj" fmla="val 12500"/>
            </a:avLst>
          </a:prstGeom>
          <a:gradFill>
            <a:gsLst>
              <a:gs pos="0">
                <a:srgbClr val="FFFFFF"/>
              </a:gs>
              <a:gs pos="100000">
                <a:srgbClr val="B3B3B3"/>
              </a:gs>
            </a:gsLst>
            <a:lin ang="5400012" scaled="0"/>
          </a:gra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200"/>
              <a:buFont typeface="Arial"/>
              <a:buChar char="●"/>
            </a:pPr>
            <a:r>
              <a:rPr lang="en-US" sz="1800" b="1" i="0" u="none" strike="noStrike" cap="none">
                <a:solidFill>
                  <a:srgbClr val="000000"/>
                </a:solidFill>
                <a:latin typeface="Arial"/>
                <a:ea typeface="Arial"/>
                <a:cs typeface="Arial"/>
                <a:sym typeface="Arial"/>
              </a:rPr>
              <a:t>NOOIT rechtstreekse recht</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200"/>
              <a:buFont typeface="Arial"/>
              <a:buChar char="●"/>
            </a:pPr>
            <a:r>
              <a:rPr lang="en-US" sz="1800" b="1" i="0" u="none" strike="noStrike" cap="none">
                <a:solidFill>
                  <a:srgbClr val="000000"/>
                </a:solidFill>
                <a:latin typeface="Arial"/>
                <a:ea typeface="Arial"/>
                <a:cs typeface="Arial"/>
                <a:sym typeface="Arial"/>
              </a:rPr>
              <a:t>ALTIJD via ICF </a:t>
            </a:r>
            <a:endParaRPr sz="1400" b="0" i="0" u="none" strike="noStrike" cap="none">
              <a:solidFill>
                <a:srgbClr val="000000"/>
              </a:solidFill>
              <a:latin typeface="Arial"/>
              <a:ea typeface="Arial"/>
              <a:cs typeface="Arial"/>
              <a:sym typeface="Arial"/>
            </a:endParaRPr>
          </a:p>
          <a:p>
            <a:pPr marL="914400" marR="0" lvl="1" indent="-355600" algn="l" rtl="0">
              <a:lnSpc>
                <a:spcPct val="90000"/>
              </a:lnSpc>
              <a:spcBef>
                <a:spcPts val="0"/>
              </a:spcBef>
              <a:spcAft>
                <a:spcPts val="0"/>
              </a:spcAft>
              <a:buClr>
                <a:srgbClr val="000000"/>
              </a:buClr>
              <a:buSzPts val="200"/>
              <a:buFont typeface="Arial"/>
              <a:buChar char="○"/>
            </a:pPr>
            <a:r>
              <a:rPr lang="en-US" sz="2000" b="0" i="0" u="none" strike="noStrike" cap="none">
                <a:solidFill>
                  <a:srgbClr val="000000"/>
                </a:solidFill>
                <a:latin typeface="Calibri"/>
                <a:ea typeface="Calibri"/>
                <a:cs typeface="Calibri"/>
                <a:sym typeface="Calibri"/>
              </a:rPr>
              <a:t>REC is niet onmiddellijk mogelijk, maar wel op langere termijn</a:t>
            </a:r>
            <a:endParaRPr sz="2000" b="0" i="0" u="none" strike="noStrike" cap="none">
              <a:solidFill>
                <a:srgbClr val="000000"/>
              </a:solidFill>
              <a:latin typeface="Calibri"/>
              <a:ea typeface="Calibri"/>
              <a:cs typeface="Calibri"/>
              <a:sym typeface="Calibri"/>
            </a:endParaRPr>
          </a:p>
          <a:p>
            <a:pPr marL="914400" marR="0" lvl="1" indent="-4699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nood aan competentieversterkend traject</a:t>
            </a:r>
            <a:endParaRPr sz="2000" b="0" i="0" u="none" strike="noStrike" cap="none">
              <a:solidFill>
                <a:srgbClr val="000000"/>
              </a:solidFill>
              <a:latin typeface="Calibri"/>
              <a:ea typeface="Calibri"/>
              <a:cs typeface="Calibri"/>
              <a:sym typeface="Calibri"/>
            </a:endParaRPr>
          </a:p>
          <a:p>
            <a:pPr marL="914400" marR="0" lvl="1" indent="-4699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mogelijk gebrek aan competenties of kwijtgespeeld, situatie- of persoonsgebonden factoren</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cebe20bde6_0_329"/>
          <p:cNvSpPr txBox="1"/>
          <p:nvPr/>
        </p:nvSpPr>
        <p:spPr>
          <a:xfrm>
            <a:off x="30650" y="1471750"/>
            <a:ext cx="89226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Spreek je </a:t>
            </a:r>
            <a:r>
              <a:rPr lang="en-US" sz="28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SPOC</a:t>
            </a:r>
            <a:r>
              <a:rPr lang="en-US" sz="2800" b="0" i="0" u="none" strike="noStrike" cap="none">
                <a:solidFill>
                  <a:schemeClr val="dk1"/>
                </a:solidFill>
                <a:latin typeface="Calibri"/>
                <a:ea typeface="Calibri"/>
                <a:cs typeface="Calibri"/>
                <a:sym typeface="Calibri"/>
              </a:rPr>
              <a:t> aan:)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Vul alvast </a:t>
            </a:r>
            <a:r>
              <a:rPr lang="en-US" sz="280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het aanmeldingsformulier voor werkgevers </a:t>
            </a:r>
            <a:r>
              <a:rPr lang="en-US" sz="2800" b="0" i="0" u="none" strike="noStrike" cap="none">
                <a:solidFill>
                  <a:schemeClr val="dk1"/>
                </a:solidFill>
                <a:latin typeface="Calibri"/>
                <a:ea typeface="Calibri"/>
                <a:cs typeface="Calibri"/>
                <a:sym typeface="Calibri"/>
              </a:rPr>
              <a:t>in.</a:t>
            </a:r>
            <a:endParaRPr sz="1400" b="0" i="0" u="none" strike="noStrike" cap="none">
              <a:solidFill>
                <a:srgbClr val="0576C2"/>
              </a:solidFill>
              <a:latin typeface="Calibri"/>
              <a:ea typeface="Calibri"/>
              <a:cs typeface="Calibri"/>
              <a:sym typeface="Calibri"/>
            </a:endParaRPr>
          </a:p>
        </p:txBody>
      </p:sp>
      <p:sp>
        <p:nvSpPr>
          <p:cNvPr id="266" name="Google Shape;266;gcebe20bde6_0_329"/>
          <p:cNvSpPr txBox="1"/>
          <p:nvPr/>
        </p:nvSpPr>
        <p:spPr>
          <a:xfrm>
            <a:off x="10225" y="695000"/>
            <a:ext cx="9045300" cy="627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B0F0"/>
              </a:buClr>
              <a:buSzPts val="3200"/>
              <a:buFont typeface="Calibri"/>
              <a:buNone/>
            </a:pPr>
            <a:r>
              <a:rPr lang="en-US" sz="3200" b="1" i="0" u="none" strike="noStrike" cap="none">
                <a:solidFill>
                  <a:srgbClr val="4F81BD"/>
                </a:solidFill>
                <a:latin typeface="Calibri"/>
                <a:ea typeface="Calibri"/>
                <a:cs typeface="Calibri"/>
                <a:sym typeface="Calibri"/>
              </a:rPr>
              <a:t>Hoe kandidaat </a:t>
            </a:r>
            <a:r>
              <a:rPr lang="en-US" sz="3200" b="1">
                <a:solidFill>
                  <a:srgbClr val="4F81BD"/>
                </a:solidFill>
                <a:latin typeface="Calibri"/>
                <a:ea typeface="Calibri"/>
                <a:cs typeface="Calibri"/>
                <a:sym typeface="Calibri"/>
              </a:rPr>
              <a:t>LDE</a:t>
            </a:r>
            <a:r>
              <a:rPr lang="en-US" sz="3200" b="1" i="0" u="none" strike="noStrike" cap="none">
                <a:solidFill>
                  <a:srgbClr val="4F81BD"/>
                </a:solidFill>
                <a:latin typeface="Calibri"/>
                <a:ea typeface="Calibri"/>
                <a:cs typeface="Calibri"/>
                <a:sym typeface="Calibri"/>
              </a:rPr>
              <a:t> aanmelden bij VDAB ? </a:t>
            </a:r>
            <a:endParaRPr sz="1400" b="0" i="0" u="none" strike="noStrike" cap="none">
              <a:solidFill>
                <a:srgbClr val="000000"/>
              </a:solidFill>
              <a:latin typeface="Calibri"/>
              <a:ea typeface="Calibri"/>
              <a:cs typeface="Calibri"/>
              <a:sym typeface="Calibri"/>
            </a:endParaRPr>
          </a:p>
        </p:txBody>
      </p:sp>
      <p:pic>
        <p:nvPicPr>
          <p:cNvPr id="267" name="Google Shape;267;gcebe20bde6_0_329"/>
          <p:cNvPicPr preferRelativeResize="0"/>
          <p:nvPr/>
        </p:nvPicPr>
        <p:blipFill rotWithShape="1">
          <a:blip r:embed="rId5">
            <a:alphaModFix/>
          </a:blip>
          <a:srcRect/>
          <a:stretch/>
        </p:blipFill>
        <p:spPr>
          <a:xfrm>
            <a:off x="4744950" y="3729225"/>
            <a:ext cx="2500200" cy="250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cebe20bde6_0_171"/>
          <p:cNvSpPr txBox="1">
            <a:spLocks noGrp="1"/>
          </p:cNvSpPr>
          <p:nvPr>
            <p:ph type="title"/>
          </p:nvPr>
        </p:nvSpPr>
        <p:spPr>
          <a:xfrm>
            <a:off x="398600" y="1505425"/>
            <a:ext cx="8745300" cy="4349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1760"/>
              </a:spcBef>
              <a:spcAft>
                <a:spcPts val="0"/>
              </a:spcAft>
              <a:buClr>
                <a:srgbClr val="000000"/>
              </a:buClr>
              <a:buSzPts val="2200"/>
              <a:buChar char="●"/>
            </a:pPr>
            <a:r>
              <a:rPr lang="en-US" sz="2200">
                <a:solidFill>
                  <a:srgbClr val="000000"/>
                </a:solidFill>
              </a:rPr>
              <a:t>info over functioneren op de werkvloer (sterktes + aandachtspunten)</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focus op arbeidsmatige functioneren</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Belangrijk: geef concrete voorbeelden!</a:t>
            </a:r>
            <a:endParaRPr sz="2200">
              <a:solidFill>
                <a:srgbClr val="000000"/>
              </a:solidFill>
            </a:endParaRPr>
          </a:p>
          <a:p>
            <a:pPr marL="914400" lvl="0" indent="0" algn="l" rtl="0">
              <a:lnSpc>
                <a:spcPct val="100000"/>
              </a:lnSpc>
              <a:spcBef>
                <a:spcPts val="1760"/>
              </a:spcBef>
              <a:spcAft>
                <a:spcPts val="0"/>
              </a:spcAft>
              <a:buSzPts val="1800"/>
              <a:buNone/>
            </a:pPr>
            <a:endParaRPr sz="2200">
              <a:solidFill>
                <a:srgbClr val="000000"/>
              </a:solidFill>
            </a:endParaRPr>
          </a:p>
        </p:txBody>
      </p:sp>
      <p:sp>
        <p:nvSpPr>
          <p:cNvPr id="273" name="Google Shape;273;gcebe20bde6_0_171"/>
          <p:cNvSpPr txBox="1">
            <a:spLocks noGrp="1"/>
          </p:cNvSpPr>
          <p:nvPr>
            <p:ph type="subTitle" idx="1"/>
          </p:nvPr>
        </p:nvSpPr>
        <p:spPr>
          <a:xfrm>
            <a:off x="0" y="678672"/>
            <a:ext cx="9144000" cy="82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solidFill>
                  <a:srgbClr val="4F81BD"/>
                </a:solidFill>
                <a:latin typeface="Federo"/>
                <a:ea typeface="Federo"/>
                <a:cs typeface="Federo"/>
                <a:sym typeface="Federo"/>
              </a:rPr>
              <a:t>3. ICF</a:t>
            </a:r>
            <a:r>
              <a:rPr lang="en-US" b="1">
                <a:solidFill>
                  <a:srgbClr val="4F81BD"/>
                </a:solidFill>
              </a:rPr>
              <a:t>: welke info kunnen jullie aanleveren? </a:t>
            </a:r>
            <a:endParaRPr sz="3200" b="1">
              <a:solidFill>
                <a:srgbClr val="2D89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6cd9cd5172_1_0"/>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9" name="Google Shape;279;g16cd9cd5172_1_0"/>
          <p:cNvSpPr txBox="1"/>
          <p:nvPr/>
        </p:nvSpPr>
        <p:spPr>
          <a:xfrm>
            <a:off x="402175"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FFFFFF"/>
                </a:solidFill>
                <a:latin typeface="Calibri"/>
                <a:ea typeface="Calibri"/>
                <a:cs typeface="Calibri"/>
                <a:sym typeface="Calibri"/>
              </a:rPr>
              <a:t>Eerst observeren ...</a:t>
            </a:r>
            <a:endParaRPr sz="2000" b="1">
              <a:solidFill>
                <a:srgbClr val="FFFFFF"/>
              </a:solidFill>
              <a:latin typeface="Calibri"/>
              <a:ea typeface="Calibri"/>
              <a:cs typeface="Calibri"/>
              <a:sym typeface="Calibri"/>
            </a:endParaRPr>
          </a:p>
        </p:txBody>
      </p:sp>
      <p:sp>
        <p:nvSpPr>
          <p:cNvPr id="280" name="Google Shape;280;g16cd9cd5172_1_0"/>
          <p:cNvSpPr txBox="1"/>
          <p:nvPr/>
        </p:nvSpPr>
        <p:spPr>
          <a:xfrm>
            <a:off x="309000" y="1807167"/>
            <a:ext cx="8526000" cy="41547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r>
              <a:rPr lang="en-US" sz="2800">
                <a:solidFill>
                  <a:schemeClr val="dk1"/>
                </a:solidFill>
                <a:latin typeface="Calibri"/>
                <a:ea typeface="Calibri"/>
                <a:cs typeface="Calibri"/>
                <a:sym typeface="Calibri"/>
              </a:rPr>
              <a:t>Feitelijk weergeven wat je ziet, </a:t>
            </a:r>
            <a:endParaRPr sz="2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2800">
                <a:solidFill>
                  <a:schemeClr val="dk1"/>
                </a:solidFill>
                <a:latin typeface="Calibri"/>
                <a:ea typeface="Calibri"/>
                <a:cs typeface="Calibri"/>
                <a:sym typeface="Calibri"/>
              </a:rPr>
              <a:t>niet wat je denkt, </a:t>
            </a:r>
            <a:endParaRPr sz="2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2800">
                <a:solidFill>
                  <a:schemeClr val="dk1"/>
                </a:solidFill>
                <a:latin typeface="Calibri"/>
                <a:ea typeface="Calibri"/>
                <a:cs typeface="Calibri"/>
                <a:sym typeface="Calibri"/>
              </a:rPr>
              <a:t>zonder te oordelen!</a:t>
            </a:r>
            <a:endParaRPr sz="2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2800">
                <a:solidFill>
                  <a:schemeClr val="dk1"/>
                </a:solidFill>
                <a:latin typeface="Calibri"/>
                <a:ea typeface="Calibri"/>
                <a:cs typeface="Calibri"/>
                <a:sym typeface="Calibri"/>
              </a:rPr>
              <a:t>Zowel sterktes als aandachtspunten!</a:t>
            </a:r>
            <a:endParaRPr sz="2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b="1">
              <a:solidFill>
                <a:schemeClr val="dk1"/>
              </a:solidFill>
              <a:latin typeface="Calibri"/>
              <a:ea typeface="Calibri"/>
              <a:cs typeface="Calibri"/>
              <a:sym typeface="Calibri"/>
            </a:endParaRPr>
          </a:p>
          <a:p>
            <a:pPr marL="2159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215900" marR="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pic>
        <p:nvPicPr>
          <p:cNvPr id="281" name="Google Shape;281;g16cd9cd5172_1_0"/>
          <p:cNvPicPr preferRelativeResize="0"/>
          <p:nvPr/>
        </p:nvPicPr>
        <p:blipFill>
          <a:blip r:embed="rId3">
            <a:alphaModFix/>
          </a:blip>
          <a:stretch>
            <a:fillRect/>
          </a:stretch>
        </p:blipFill>
        <p:spPr>
          <a:xfrm>
            <a:off x="6510850" y="3144800"/>
            <a:ext cx="2324150" cy="21128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6cd9cd5172_1_61"/>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87" name="Google Shape;287;g16cd9cd5172_1_61"/>
          <p:cNvSpPr txBox="1"/>
          <p:nvPr/>
        </p:nvSpPr>
        <p:spPr>
          <a:xfrm>
            <a:off x="402175"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FFFFFF"/>
                </a:solidFill>
                <a:latin typeface="Calibri"/>
                <a:ea typeface="Calibri"/>
                <a:cs typeface="Calibri"/>
                <a:sym typeface="Calibri"/>
              </a:rPr>
              <a:t>… daarna: gebruik je gezond verstand!</a:t>
            </a:r>
            <a:endParaRPr sz="2000" b="1">
              <a:solidFill>
                <a:srgbClr val="FFFFFF"/>
              </a:solidFill>
              <a:latin typeface="Calibri"/>
              <a:ea typeface="Calibri"/>
              <a:cs typeface="Calibri"/>
              <a:sym typeface="Calibri"/>
            </a:endParaRPr>
          </a:p>
          <a:p>
            <a:pPr marL="0" lvl="0" indent="0" algn="l" rtl="0">
              <a:spcBef>
                <a:spcPts val="0"/>
              </a:spcBef>
              <a:spcAft>
                <a:spcPts val="0"/>
              </a:spcAft>
              <a:buNone/>
            </a:pPr>
            <a:endParaRPr sz="2000" b="1">
              <a:solidFill>
                <a:srgbClr val="FFFFFF"/>
              </a:solidFill>
              <a:latin typeface="Calibri"/>
              <a:ea typeface="Calibri"/>
              <a:cs typeface="Calibri"/>
              <a:sym typeface="Calibri"/>
            </a:endParaRPr>
          </a:p>
        </p:txBody>
      </p:sp>
      <p:sp>
        <p:nvSpPr>
          <p:cNvPr id="288" name="Google Shape;288;g16cd9cd5172_1_61"/>
          <p:cNvSpPr txBox="1"/>
          <p:nvPr/>
        </p:nvSpPr>
        <p:spPr>
          <a:xfrm>
            <a:off x="309000" y="1807167"/>
            <a:ext cx="8526000" cy="41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Vraag je af of een bepaald gedrag of reactie echt een probleem is, of eerder normaal gedrag in die bepaalde situatie.</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Vb: een moeder die voor de zoveelste keer over de boekentas (of andere rommel 😉) van haar kind struikelt en deze kwaad weg stampt.  Het overkomt ons allemaal wel eens, maar daarom is er nog geen probleem op vlak van driftbeheersing.  </a:t>
            </a:r>
            <a:br>
              <a:rPr lang="en-U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Vb: iemand vraagt bij problemen hulp aan een ander.  Vraag jezelf af of de klant in deze situatie zelf voor een oplossing zou kunnen zorgen.  We vragen allemaal wel eens ergens hulp voor.</a:t>
            </a:r>
            <a:br>
              <a:rPr lang="en-U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Vb: ouders van een zoon met ernstige gedrags/attitude/drugsproblematiek twijfelen of ze hun zoon zouden buiten zetten, krijgen de knoop maar niet doorgehakt.  Op zich een bijna onmogelijke beslissing om te nemen en dit hoeft niet te betekenen dat klant geen beslissingen kan nemen.</a:t>
            </a:r>
            <a:endParaRPr>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b="1">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None/>
            </a:pPr>
            <a:r>
              <a:rPr lang="en-US">
                <a:solidFill>
                  <a:schemeClr val="dk1"/>
                </a:solidFill>
                <a:latin typeface="Calibri"/>
                <a:ea typeface="Calibri"/>
                <a:cs typeface="Calibri"/>
                <a:sym typeface="Calibri"/>
              </a:rPr>
              <a:t>-</a:t>
            </a:r>
            <a:r>
              <a:rPr lang="en-US" sz="110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215900" marR="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6cd9cd5172_1_121"/>
          <p:cNvSpPr txBox="1">
            <a:spLocks noGrp="1"/>
          </p:cNvSpPr>
          <p:nvPr>
            <p:ph type="title"/>
          </p:nvPr>
        </p:nvSpPr>
        <p:spPr>
          <a:xfrm>
            <a:off x="0" y="3790800"/>
            <a:ext cx="9144000" cy="11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b="1"/>
              <a:t>Enkele ICF-categorieën en eigen observaties</a:t>
            </a:r>
            <a:endParaRPr sz="3000" b="1"/>
          </a:p>
        </p:txBody>
      </p:sp>
      <p:sp>
        <p:nvSpPr>
          <p:cNvPr id="294" name="Google Shape;294;g16cd9cd5172_1_121"/>
          <p:cNvSpPr txBox="1">
            <a:spLocks noGrp="1"/>
          </p:cNvSpPr>
          <p:nvPr>
            <p:ph type="subTitle" idx="1"/>
          </p:nvPr>
        </p:nvSpPr>
        <p:spPr>
          <a:xfrm>
            <a:off x="0" y="4665244"/>
            <a:ext cx="9144000" cy="16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cebe20bde6_0_102"/>
          <p:cNvSpPr txBox="1">
            <a:spLocks noGrp="1"/>
          </p:cNvSpPr>
          <p:nvPr>
            <p:ph type="title"/>
          </p:nvPr>
        </p:nvSpPr>
        <p:spPr>
          <a:xfrm>
            <a:off x="245300" y="1505425"/>
            <a:ext cx="8898600" cy="2654400"/>
          </a:xfrm>
          <a:prstGeom prst="rect">
            <a:avLst/>
          </a:prstGeom>
          <a:noFill/>
          <a:ln>
            <a:noFill/>
          </a:ln>
        </p:spPr>
        <p:txBody>
          <a:bodyPr spcFirstLastPara="1" wrap="square" lIns="91425" tIns="91425" rIns="91425" bIns="91425" anchor="b" anchorCtr="0">
            <a:noAutofit/>
          </a:bodyPr>
          <a:lstStyle/>
          <a:p>
            <a:pPr marL="514350" lvl="0" indent="-514350" algn="l" rtl="0">
              <a:lnSpc>
                <a:spcPct val="100000"/>
              </a:lnSpc>
              <a:spcBef>
                <a:spcPts val="1760"/>
              </a:spcBef>
              <a:spcAft>
                <a:spcPts val="0"/>
              </a:spcAft>
              <a:buClr>
                <a:schemeClr val="dk1"/>
              </a:buClr>
              <a:buSzPts val="2800"/>
              <a:buFont typeface="Calibri"/>
              <a:buAutoNum type="arabicPeriod"/>
            </a:pPr>
            <a:r>
              <a:rPr lang="en-US" sz="2800">
                <a:solidFill>
                  <a:schemeClr val="dk1"/>
                </a:solidFill>
              </a:rPr>
              <a:t>Kader</a:t>
            </a:r>
            <a:endParaRPr sz="2800">
              <a:solidFill>
                <a:schemeClr val="dk1"/>
              </a:solidFill>
            </a:endParaRPr>
          </a:p>
          <a:p>
            <a:pPr marL="514350" lvl="0" indent="-514350" algn="l" rtl="0">
              <a:lnSpc>
                <a:spcPct val="100000"/>
              </a:lnSpc>
              <a:spcBef>
                <a:spcPts val="1760"/>
              </a:spcBef>
              <a:spcAft>
                <a:spcPts val="0"/>
              </a:spcAft>
              <a:buClr>
                <a:schemeClr val="dk1"/>
              </a:buClr>
              <a:buSzPts val="2800"/>
              <a:buFont typeface="Calibri"/>
              <a:buAutoNum type="arabicPeriod"/>
            </a:pPr>
            <a:r>
              <a:rPr lang="en-US" sz="2800">
                <a:solidFill>
                  <a:schemeClr val="dk1"/>
                </a:solidFill>
              </a:rPr>
              <a:t>Toeleiding (via ICF)  </a:t>
            </a:r>
            <a:endParaRPr sz="2800">
              <a:solidFill>
                <a:schemeClr val="dk1"/>
              </a:solidFill>
            </a:endParaRPr>
          </a:p>
          <a:p>
            <a:pPr marL="514350" lvl="0" indent="-514350" algn="l" rtl="0">
              <a:lnSpc>
                <a:spcPct val="100000"/>
              </a:lnSpc>
              <a:spcBef>
                <a:spcPts val="1760"/>
              </a:spcBef>
              <a:spcAft>
                <a:spcPts val="0"/>
              </a:spcAft>
              <a:buClr>
                <a:schemeClr val="dk1"/>
              </a:buClr>
              <a:buSzPts val="2800"/>
              <a:buFont typeface="Arial"/>
              <a:buAutoNum type="arabicPeriod"/>
            </a:pPr>
            <a:r>
              <a:rPr lang="en-US" sz="2800">
                <a:solidFill>
                  <a:schemeClr val="dk1"/>
                </a:solidFill>
              </a:rPr>
              <a:t>ICF : welke info kunnen jullie aanleveren?</a:t>
            </a:r>
            <a:endParaRPr sz="2800">
              <a:solidFill>
                <a:schemeClr val="dk1"/>
              </a:solidFill>
            </a:endParaRPr>
          </a:p>
          <a:p>
            <a:pPr marL="514350" lvl="0" indent="-628650" algn="l" rtl="0">
              <a:lnSpc>
                <a:spcPct val="100000"/>
              </a:lnSpc>
              <a:spcBef>
                <a:spcPts val="1760"/>
              </a:spcBef>
              <a:spcAft>
                <a:spcPts val="0"/>
              </a:spcAft>
              <a:buNone/>
            </a:pPr>
            <a:r>
              <a:rPr lang="en-US" sz="2800">
                <a:solidFill>
                  <a:schemeClr val="dk1"/>
                </a:solidFill>
              </a:rPr>
              <a:t>4.    Naar individueel maatwerk in 2023</a:t>
            </a:r>
            <a:endParaRPr sz="2800">
              <a:solidFill>
                <a:schemeClr val="dk1"/>
              </a:solidFill>
            </a:endParaRPr>
          </a:p>
        </p:txBody>
      </p:sp>
      <p:sp>
        <p:nvSpPr>
          <p:cNvPr id="148" name="Google Shape;148;gcebe20bde6_0_102"/>
          <p:cNvSpPr txBox="1">
            <a:spLocks noGrp="1"/>
          </p:cNvSpPr>
          <p:nvPr>
            <p:ph type="subTitle" idx="1"/>
          </p:nvPr>
        </p:nvSpPr>
        <p:spPr>
          <a:xfrm>
            <a:off x="245400" y="678675"/>
            <a:ext cx="8898600" cy="127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US" sz="3200" b="1">
                <a:solidFill>
                  <a:srgbClr val="4F81BD"/>
                </a:solidFill>
              </a:rPr>
              <a:t>agenda </a:t>
            </a:r>
            <a:endParaRPr sz="3200" b="1">
              <a:solidFill>
                <a:srgbClr val="4F81BD"/>
              </a:solidFill>
            </a:endParaRPr>
          </a:p>
        </p:txBody>
      </p:sp>
      <p:sp>
        <p:nvSpPr>
          <p:cNvPr id="149" name="Google Shape;149;gcebe20bde6_0_102"/>
          <p:cNvSpPr txBox="1"/>
          <p:nvPr/>
        </p:nvSpPr>
        <p:spPr>
          <a:xfrm>
            <a:off x="705225" y="3239925"/>
            <a:ext cx="814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cc35d0b142_0_0"/>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0" name="Google Shape;300;gcc35d0b142_0_0"/>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Psychische stabiliteit</a:t>
            </a:r>
            <a:endParaRPr sz="2000" b="1" i="0" u="none" strike="noStrike" cap="none">
              <a:solidFill>
                <a:srgbClr val="FFFFFF"/>
              </a:solidFill>
              <a:latin typeface="Calibri"/>
              <a:ea typeface="Calibri"/>
              <a:cs typeface="Calibri"/>
              <a:sym typeface="Calibri"/>
            </a:endParaRPr>
          </a:p>
        </p:txBody>
      </p:sp>
      <p:sp>
        <p:nvSpPr>
          <p:cNvPr id="301" name="Google Shape;301;gcc35d0b142_0_0"/>
          <p:cNvSpPr txBox="1"/>
          <p:nvPr/>
        </p:nvSpPr>
        <p:spPr>
          <a:xfrm>
            <a:off x="309000" y="1807167"/>
            <a:ext cx="8526000" cy="4154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endParaRPr sz="14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is van nature uit evenwichtig, staat met beide voeten op de grond, stabiel en kan om met moeilijke situaties. In tegenstelling tot labiel, angstig, wispelturig en lichtgeraakt.</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Relativeert</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Verwerkt tegenslagen adequaat (is niet snel van slag)</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Zet zich over vervelende dingen heen</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Is voldoende gelijkmoedig en zelden te zenuwachtig om een taak goed uit te voeren</a:t>
            </a:r>
            <a:endParaRPr sz="1400" b="0" i="0" u="none" strike="noStrike" cap="none">
              <a:solidFill>
                <a:schemeClr val="dk1"/>
              </a:solidFill>
              <a:latin typeface="Calibri"/>
              <a:ea typeface="Calibri"/>
              <a:cs typeface="Calibri"/>
              <a:sym typeface="Calibri"/>
            </a:endParaRPr>
          </a:p>
          <a:p>
            <a:pPr marL="21590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cc35d0b142_0_6"/>
          <p:cNvSpPr txBox="1">
            <a:spLocks noGrp="1"/>
          </p:cNvSpPr>
          <p:nvPr>
            <p:ph type="title"/>
          </p:nvPr>
        </p:nvSpPr>
        <p:spPr>
          <a:xfrm>
            <a:off x="320150" y="1482800"/>
            <a:ext cx="8410200" cy="444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endParaRPr sz="1400">
              <a:solidFill>
                <a:srgbClr val="000000"/>
              </a:solidFill>
            </a:endParaRPr>
          </a:p>
          <a:p>
            <a:pPr marL="0" lvl="0" indent="0" algn="l" rtl="0">
              <a:lnSpc>
                <a:spcPct val="115000"/>
              </a:lnSpc>
              <a:spcBef>
                <a:spcPts val="1200"/>
              </a:spcBef>
              <a:spcAft>
                <a:spcPts val="0"/>
              </a:spcAft>
              <a:buClr>
                <a:schemeClr val="dk1"/>
              </a:buClr>
              <a:buSzPts val="1100"/>
              <a:buFont typeface="Arial"/>
              <a:buNone/>
            </a:pPr>
            <a:endParaRPr sz="1400">
              <a:solidFill>
                <a:srgbClr val="000000"/>
              </a:solidFill>
            </a:endParaRPr>
          </a:p>
          <a:p>
            <a:pPr marL="457200" lvl="0" indent="-317500" algn="l" rtl="0">
              <a:lnSpc>
                <a:spcPct val="115000"/>
              </a:lnSpc>
              <a:spcBef>
                <a:spcPts val="1200"/>
              </a:spcBef>
              <a:spcAft>
                <a:spcPts val="0"/>
              </a:spcAft>
              <a:buClr>
                <a:srgbClr val="000000"/>
              </a:buClr>
              <a:buSzPts val="1400"/>
              <a:buChar char="❏"/>
            </a:pPr>
            <a:r>
              <a:rPr lang="en-US" sz="1400">
                <a:solidFill>
                  <a:srgbClr val="000000"/>
                </a:solidFill>
              </a:rPr>
              <a:t>Vb: Hoe gaat je klant om met tegenslagen?</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US" sz="1400">
                <a:solidFill>
                  <a:srgbClr val="000000"/>
                </a:solidFill>
              </a:rPr>
              <a:t>Vb: Is je klant snel overstuur?  Zit bij wijze van spreke het emmertje standaard vol?</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US" sz="1400">
                <a:solidFill>
                  <a:srgbClr val="000000"/>
                </a:solidFill>
              </a:rPr>
              <a:t>Vb: Kan je klant bij problemen relativeren? Of blijft hij maar doorgaan over zaken, ook wanneer deze al lang gepasseerd zijn?</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US" sz="1400">
                <a:solidFill>
                  <a:srgbClr val="000000"/>
                </a:solidFill>
              </a:rPr>
              <a:t>Heeft een moeilijke thuissituatie invloed op de werkvloer?</a:t>
            </a:r>
            <a:endParaRPr sz="1400">
              <a:solidFill>
                <a:srgbClr val="000000"/>
              </a:solidFill>
            </a:endParaRPr>
          </a:p>
          <a:p>
            <a:pPr marL="0" lvl="0" indent="0" algn="ctr" rtl="0">
              <a:lnSpc>
                <a:spcPct val="100000"/>
              </a:lnSpc>
              <a:spcBef>
                <a:spcPts val="1200"/>
              </a:spcBef>
              <a:spcAft>
                <a:spcPts val="0"/>
              </a:spcAft>
              <a:buSzPts val="1800"/>
              <a:buNone/>
            </a:pPr>
            <a:endParaRPr sz="14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cc35d0b142_0_10"/>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2" name="Google Shape;312;gcc35d0b142_0_10"/>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Vertrouwen</a:t>
            </a:r>
            <a:endParaRPr sz="2000" b="1" i="0" u="none" strike="noStrike" cap="none">
              <a:solidFill>
                <a:srgbClr val="FFFFFF"/>
              </a:solidFill>
              <a:latin typeface="Calibri"/>
              <a:ea typeface="Calibri"/>
              <a:cs typeface="Calibri"/>
              <a:sym typeface="Calibri"/>
            </a:endParaRPr>
          </a:p>
        </p:txBody>
      </p:sp>
      <p:sp>
        <p:nvSpPr>
          <p:cNvPr id="313" name="Google Shape;313;gcc35d0b142_0_10"/>
          <p:cNvSpPr txBox="1"/>
          <p:nvPr/>
        </p:nvSpPr>
        <p:spPr>
          <a:xfrm>
            <a:off x="343325" y="1930733"/>
            <a:ext cx="8445000" cy="393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zelfzeker in de omgang met anderen, heeft zelfvertrouwen, kan zijn eigen standpunten handhaven als dat nodig is en vertrouwt op eigen mogelijkheden. In tegenstelling tot onzeker en verlegen.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durft initiatief nemen bij het werk</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toont zelfverzekerdheid bij de aanpak van problemen</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komt op voor de eigen mening op een assertieve wijze</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toont overtuiging in eigen kunnen</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durft problemen aan te kaarten en te bespreken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cc35d0b142_0_16"/>
          <p:cNvSpPr txBox="1">
            <a:spLocks noGrp="1"/>
          </p:cNvSpPr>
          <p:nvPr>
            <p:ph type="title"/>
          </p:nvPr>
        </p:nvSpPr>
        <p:spPr>
          <a:xfrm>
            <a:off x="285400" y="1467367"/>
            <a:ext cx="8259600" cy="4479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800"/>
              <a:buNone/>
            </a:pPr>
            <a:r>
              <a:rPr lang="en-US" sz="1400">
                <a:solidFill>
                  <a:schemeClr val="dk1"/>
                </a:solidFill>
              </a:rPr>
              <a:t>Hoe komt de persoon bij jou over?  Komt hij zelfverzekerd over of eerder schuchter en onzeker?  Durft hij voor zijn mening opkomen, problemen</a:t>
            </a:r>
            <a:r>
              <a:rPr lang="en-US" sz="1400">
                <a:solidFill>
                  <a:srgbClr val="000000"/>
                </a:solidFill>
              </a:rPr>
              <a:t> aankaarten, vragen stellen?  Is hij overtuigd van zijn kunnen? </a:t>
            </a:r>
            <a:endParaRPr sz="1400">
              <a:solidFill>
                <a:srgbClr val="0000FF"/>
              </a:solidFill>
            </a:endParaRPr>
          </a:p>
          <a:p>
            <a:pPr marL="0" marR="0" lvl="0" indent="0" algn="l" rtl="0">
              <a:lnSpc>
                <a:spcPct val="115000"/>
              </a:lnSpc>
              <a:spcBef>
                <a:spcPts val="0"/>
              </a:spcBef>
              <a:spcAft>
                <a:spcPts val="0"/>
              </a:spcAft>
              <a:buSzPts val="1800"/>
              <a:buNone/>
            </a:pPr>
            <a:endParaRPr sz="14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rPr>
              <a:t>!!! Te veel zelfvertrouwen is geen probleem in deze categorie.  Wellicht kan dit wel tot problemen leiden bij andere categorieën</a:t>
            </a:r>
            <a:r>
              <a:rPr lang="en-US" sz="1400">
                <a:solidFill>
                  <a:srgbClr val="000000"/>
                </a:solidFill>
              </a:rPr>
              <a:t> (bijvoorbeeld aangaan van relaties of inschikkelijkheid)!!!</a:t>
            </a:r>
            <a:endParaRPr sz="1400">
              <a:solidFill>
                <a:srgbClr val="000000"/>
              </a:solidFill>
            </a:endParaRPr>
          </a:p>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sz="1400">
                <a:solidFill>
                  <a:schemeClr val="dk1"/>
                </a:solidFill>
              </a:rPr>
              <a:t>Vb: In zijn houding straalt Jean weinig zelfzekerheid uit. Tijdens een gesprek wendt hij overwegend zijn blik af. Hij gelooft niet dat hij voldoende capaciteiten heeft om deze job aan te leren.  In het begin kijkt hij je niet aan, maar dit verbetert na verloop van tijd.</a:t>
            </a:r>
            <a:endParaRPr sz="1400">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sz="1400">
                <a:solidFill>
                  <a:schemeClr val="dk1"/>
                </a:solidFill>
              </a:rPr>
              <a:t>Vb: </a:t>
            </a:r>
            <a:r>
              <a:rPr lang="en-US" sz="1400">
                <a:solidFill>
                  <a:schemeClr val="dk1"/>
                </a:solidFill>
                <a:highlight>
                  <a:srgbClr val="FFFFFF"/>
                </a:highlight>
              </a:rPr>
              <a:t>Klant durft vragen stellen als hij iets niet begrijpt </a:t>
            </a:r>
            <a:endParaRPr sz="1400">
              <a:solidFill>
                <a:schemeClr val="dk1"/>
              </a:solidFill>
              <a:highlight>
                <a:srgbClr val="FFFFFF"/>
              </a:highlight>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highlight>
                  <a:srgbClr val="FFFFFF"/>
                </a:highlight>
              </a:rPr>
              <a:t>Vb: Ze durft anderen aanspreken wanneer iets niet goed gebeurd.</a:t>
            </a:r>
            <a:endParaRPr sz="1400">
              <a:solidFill>
                <a:schemeClr val="dk1"/>
              </a:solidFill>
              <a:highlight>
                <a:srgbClr val="FFFFFF"/>
              </a:highlight>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highlight>
                  <a:srgbClr val="FFFFFF"/>
                </a:highlight>
              </a:rPr>
              <a:t>Vb: Ze vindt van zichzelf dat ze heel goed kan poetsen en ze is het niet eens met de feedback van de werkbegeleider.</a:t>
            </a:r>
            <a:endParaRPr sz="1400">
              <a:solidFill>
                <a:schemeClr val="dk1"/>
              </a:solidFill>
              <a:highlight>
                <a:srgbClr val="FFFFFF"/>
              </a:highlight>
            </a:endParaRPr>
          </a:p>
          <a:p>
            <a:pPr marL="457200" lvl="0" indent="0" algn="l" rtl="0">
              <a:lnSpc>
                <a:spcPct val="100000"/>
              </a:lnSpc>
              <a:spcBef>
                <a:spcPts val="0"/>
              </a:spcBef>
              <a:spcAft>
                <a:spcPts val="0"/>
              </a:spcAft>
              <a:buSzPts val="1800"/>
              <a:buNone/>
            </a:pPr>
            <a:endParaRPr sz="1400">
              <a:solidFill>
                <a:schemeClr val="dk1"/>
              </a:solidFill>
              <a:highlight>
                <a:srgbClr val="FFFFFF"/>
              </a:highlight>
            </a:endParaRPr>
          </a:p>
          <a:p>
            <a:pPr marL="0" lvl="0" indent="0" algn="l" rtl="0">
              <a:lnSpc>
                <a:spcPct val="100000"/>
              </a:lnSpc>
              <a:spcBef>
                <a:spcPts val="0"/>
              </a:spcBef>
              <a:spcAft>
                <a:spcPts val="0"/>
              </a:spcAft>
              <a:buSzPts val="1800"/>
              <a:buNone/>
            </a:pPr>
            <a:endParaRPr sz="1400">
              <a:solidFill>
                <a:schemeClr val="dk1"/>
              </a:solidFill>
              <a:highlight>
                <a:srgbClr val="FFFFFF"/>
              </a:highlight>
            </a:endParaRPr>
          </a:p>
          <a:p>
            <a:pPr marL="0" lvl="0" indent="0" algn="l" rtl="0">
              <a:lnSpc>
                <a:spcPct val="100000"/>
              </a:lnSpc>
              <a:spcBef>
                <a:spcPts val="0"/>
              </a:spcBef>
              <a:spcAft>
                <a:spcPts val="0"/>
              </a:spcAft>
              <a:buSzPts val="1800"/>
              <a:buNone/>
            </a:pPr>
            <a:r>
              <a:rPr lang="en-US" sz="1400">
                <a:solidFill>
                  <a:schemeClr val="dk1"/>
                </a:solidFill>
                <a:highlight>
                  <a:srgbClr val="FFFFFF"/>
                </a:highlight>
              </a:rPr>
              <a:t>!!! Wanneer iemand geen initiatief neemt op een werkvloer, is dit niet perse door een tekort aan zelfvertrouwen!!!</a:t>
            </a:r>
            <a:endParaRPr sz="1400">
              <a:solidFill>
                <a:schemeClr val="dk1"/>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cc35d0b142_0_20"/>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4" name="Google Shape;324;gcc35d0b142_0_20"/>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FFFF"/>
                </a:solidFill>
                <a:latin typeface="Calibri"/>
                <a:ea typeface="Calibri"/>
                <a:cs typeface="Calibri"/>
                <a:sym typeface="Calibri"/>
              </a:rPr>
              <a:t>Aandacht</a:t>
            </a:r>
            <a:endParaRPr sz="1900" b="1" i="0" u="none" strike="noStrike" cap="none">
              <a:solidFill>
                <a:srgbClr val="FFFFFF"/>
              </a:solidFill>
              <a:latin typeface="Calibri"/>
              <a:ea typeface="Calibri"/>
              <a:cs typeface="Calibri"/>
              <a:sym typeface="Calibri"/>
            </a:endParaRPr>
          </a:p>
        </p:txBody>
      </p:sp>
      <p:sp>
        <p:nvSpPr>
          <p:cNvPr id="325" name="Google Shape;325;gcc35d0b142_0_20"/>
          <p:cNvSpPr txBox="1"/>
          <p:nvPr/>
        </p:nvSpPr>
        <p:spPr>
          <a:xfrm>
            <a:off x="331725" y="2054300"/>
            <a:ext cx="8526300" cy="3908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richt zich op een taak gedurende een vereiste periode. Kan aandacht volhouden. Verdeelt de aandacht. De aandacht wordt verplaatst zonder afleiding.</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Richt zich geconcentreerd op een taak gedurende de vereiste periode</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verdeelt aandacht over de verschillende taakelementen van de opdracht</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wisselt focus van aandacht indien nodig</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werkt verder bij afleidende prikkels of storende invloeden</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  behoudt een doorsnee alertheid voor signalen uit de directe en indirecte werkomgeving  bij monotone en repetitieve taken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cc35d0b142_0_26"/>
          <p:cNvSpPr txBox="1">
            <a:spLocks noGrp="1"/>
          </p:cNvSpPr>
          <p:nvPr>
            <p:ph type="title"/>
          </p:nvPr>
        </p:nvSpPr>
        <p:spPr>
          <a:xfrm>
            <a:off x="285400" y="1235667"/>
            <a:ext cx="8421900" cy="4942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400">
                <a:solidFill>
                  <a:schemeClr val="dk1"/>
                </a:solidFill>
              </a:rPr>
              <a:t>Kan de klant zich goed concentreren op zijn werk of is hij snel afgeleid?  Kan de klant de aandacht erbij houden tijdens een gesprek?  Is hij snel afgeleid, springt hij van de hak op de tak, antwoordt hij vaak naast de kwestie, …?  </a:t>
            </a:r>
            <a:r>
              <a:rPr lang="en-US" sz="1400">
                <a:solidFill>
                  <a:srgbClr val="000000"/>
                </a:solidFill>
              </a:rPr>
              <a:t>Wat gebeurt er als er veel lawaai is of veel omgevingsprikkels? </a:t>
            </a:r>
            <a:endParaRPr sz="1400">
              <a:solidFill>
                <a:srgbClr val="000000"/>
              </a:solidFill>
            </a:endParaRPr>
          </a:p>
          <a:p>
            <a:pPr marL="0" marR="0" lvl="0" indent="0" algn="l" rtl="0">
              <a:lnSpc>
                <a:spcPct val="115000"/>
              </a:lnSpc>
              <a:spcBef>
                <a:spcPts val="1200"/>
              </a:spcBef>
              <a:spcAft>
                <a:spcPts val="0"/>
              </a:spcAft>
              <a:buClr>
                <a:schemeClr val="dk1"/>
              </a:buClr>
              <a:buSzPts val="1100"/>
              <a:buFont typeface="Arial"/>
              <a:buNone/>
            </a:pPr>
            <a:r>
              <a:rPr lang="en-US" sz="1400">
                <a:solidFill>
                  <a:schemeClr val="dk1"/>
                </a:solidFill>
              </a:rPr>
              <a:t>Observeer de klant tijdens het werk. </a:t>
            </a:r>
            <a:endParaRPr sz="1400">
              <a:solidFill>
                <a:schemeClr val="dk1"/>
              </a:solidFill>
            </a:endParaRPr>
          </a:p>
          <a:p>
            <a:pPr marL="0" marR="0" lvl="0" indent="0" algn="l" rtl="0">
              <a:lnSpc>
                <a:spcPct val="115000"/>
              </a:lnSpc>
              <a:spcBef>
                <a:spcPts val="1200"/>
              </a:spcBef>
              <a:spcAft>
                <a:spcPts val="0"/>
              </a:spcAft>
              <a:buClr>
                <a:schemeClr val="dk1"/>
              </a:buClr>
              <a:buSzPts val="1100"/>
              <a:buFont typeface="Arial"/>
              <a:buNone/>
            </a:pPr>
            <a:r>
              <a:rPr lang="en-US" sz="1400">
                <a:solidFill>
                  <a:schemeClr val="dk1"/>
                </a:solidFill>
              </a:rPr>
              <a:t> !!! Opkijken als er iemand in de gang passeert, hoeft geen probleem te zijn.  Is de klant daarna terug met zijn aandacht bij het werk of eerder de draad kwijt? !!!</a:t>
            </a:r>
            <a:endParaRPr sz="1400">
              <a:solidFill>
                <a:schemeClr val="dk1"/>
              </a:solidFill>
            </a:endParaRPr>
          </a:p>
          <a:p>
            <a:pPr marL="457200" marR="0" lvl="0" indent="-317500" algn="l" rtl="0">
              <a:lnSpc>
                <a:spcPct val="115000"/>
              </a:lnSpc>
              <a:spcBef>
                <a:spcPts val="1200"/>
              </a:spcBef>
              <a:spcAft>
                <a:spcPts val="0"/>
              </a:spcAft>
              <a:buClr>
                <a:schemeClr val="dk1"/>
              </a:buClr>
              <a:buSzPts val="1400"/>
              <a:buChar char="❏"/>
            </a:pPr>
            <a:r>
              <a:rPr lang="en-US" sz="1400">
                <a:solidFill>
                  <a:schemeClr val="dk1"/>
                </a:solidFill>
              </a:rPr>
              <a:t>Vb: I. heeft het moeilijk om haar aandacht bij het gesprek te houden.  Ze antwoordt  naast de kwestie en ik moet mijn vragen vaak opnieuw stellen.  Bij voetstappen op de gang is ze telkens afgeleid.  Ook kijkt ze herhaaldelijk op haar gsm.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Vb: Wanneer R. zijn aandacht moet verdelen over meerdere taken loopt het mis.  Rekken vullen lukt heel vlot, maar wanneer een klant een vraag stelt, is hij helemaal de kluts kwijt en weet hij niet meer waar hij mee bezig is (aandacht verdelen).</a:t>
            </a:r>
            <a:endParaRPr sz="1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cc35d0b142_0_30"/>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6" name="Google Shape;336;gcc35d0b142_0_30"/>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Tijdmanagement</a:t>
            </a:r>
            <a:endParaRPr sz="1800" b="1" i="0" u="none" strike="noStrike" cap="none">
              <a:solidFill>
                <a:srgbClr val="FFFFFF"/>
              </a:solidFill>
              <a:latin typeface="Calibri"/>
              <a:ea typeface="Calibri"/>
              <a:cs typeface="Calibri"/>
              <a:sym typeface="Calibri"/>
            </a:endParaRPr>
          </a:p>
        </p:txBody>
      </p:sp>
      <p:sp>
        <p:nvSpPr>
          <p:cNvPr id="337" name="Google Shape;337;gcc35d0b142_0_30"/>
          <p:cNvSpPr txBox="1"/>
          <p:nvPr/>
        </p:nvSpPr>
        <p:spPr>
          <a:xfrm>
            <a:off x="331725" y="1946200"/>
            <a:ext cx="8549400" cy="409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het ordenen van gebeurtenissen in een chronologische volgorde. Het toewijzen van een bepaalde hoeveelheid tijd aan gebeurtenissen en activiteiten.</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Gedragsindicatoren:</a:t>
            </a:r>
            <a:endParaRPr sz="13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gebruikt de beschikbare tijd efficiënt</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heeft controle over hoeveel tijd besteed wordt aan activiteiten i.f.v. een vlotte en productieve werkuitvoering</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schat in hoe lang een activiteit duurt</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ordent  taken/opdrachten/gebeurtenissen</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heeft goed tijdsbesef m.b.t. aanvang en einde van het werk en de werkplanning (dag- en weekplanning)</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  kan eigen levensgeschiedenis reconstrueren</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cc35d0b142_0_36"/>
          <p:cNvSpPr txBox="1">
            <a:spLocks noGrp="1"/>
          </p:cNvSpPr>
          <p:nvPr>
            <p:ph type="title"/>
          </p:nvPr>
        </p:nvSpPr>
        <p:spPr>
          <a:xfrm>
            <a:off x="296975" y="1482800"/>
            <a:ext cx="8364000" cy="461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400">
                <a:solidFill>
                  <a:srgbClr val="000000"/>
                </a:solidFill>
              </a:rPr>
              <a:t>Welke taken heeft de werknemer en in hoeverre moet hij binnen zijn takenpakket zelf iets organiseren?  </a:t>
            </a:r>
            <a:endParaRPr sz="1400">
              <a:solidFill>
                <a:srgbClr val="000000"/>
              </a:solidFill>
            </a:endParaRPr>
          </a:p>
          <a:p>
            <a:pPr marL="0" lvl="0" indent="0" algn="l" rtl="0">
              <a:lnSpc>
                <a:spcPct val="100000"/>
              </a:lnSpc>
              <a:spcBef>
                <a:spcPts val="0"/>
              </a:spcBef>
              <a:spcAft>
                <a:spcPts val="0"/>
              </a:spcAft>
              <a:buSzPts val="1800"/>
              <a:buNone/>
            </a:pPr>
            <a:r>
              <a:rPr lang="en-US" sz="1400">
                <a:solidFill>
                  <a:srgbClr val="000000"/>
                </a:solidFill>
              </a:rPr>
              <a:t>Slaagt de klant er in om zijn eigen (bvb binnen een eenduidig takenpakket) taken efficiënt te plannen en te organiseren, prioriteiten te bepalen, … ? </a:t>
            </a:r>
            <a:endParaRPr sz="1400">
              <a:solidFill>
                <a:srgbClr val="0000FF"/>
              </a:solidFill>
            </a:endParaRPr>
          </a:p>
          <a:p>
            <a:pPr marL="0" lvl="0" indent="0" algn="l" rtl="0">
              <a:lnSpc>
                <a:spcPct val="100000"/>
              </a:lnSpc>
              <a:spcBef>
                <a:spcPts val="0"/>
              </a:spcBef>
              <a:spcAft>
                <a:spcPts val="0"/>
              </a:spcAft>
              <a:buSzPts val="1800"/>
              <a:buNone/>
            </a:pPr>
            <a:r>
              <a:rPr lang="en-US" sz="1400">
                <a:solidFill>
                  <a:srgbClr val="000000"/>
                </a:solidFill>
              </a:rPr>
              <a:t>Kan de klant gezin en werk goed combineren?  Dit vereist namelijk ook organisatievermogen, prioriteiten bepalen, efficiënt zijn.  </a:t>
            </a:r>
            <a:endParaRPr sz="1400">
              <a:solidFill>
                <a:srgbClr val="000000"/>
              </a:solidFill>
            </a:endParaRPr>
          </a:p>
          <a:p>
            <a:pPr marL="0" lvl="0" indent="0" algn="l" rtl="0">
              <a:lnSpc>
                <a:spcPct val="100000"/>
              </a:lnSpc>
              <a:spcBef>
                <a:spcPts val="0"/>
              </a:spcBef>
              <a:spcAft>
                <a:spcPts val="0"/>
              </a:spcAft>
              <a:buSzPts val="1800"/>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Vb. de klant slaagt er niet in om na 6 maanden dezelfde taken zelf een efficiënte volgorde te bepalen.  Bij het poetsen van de kantine begint ze steeds met de vloer te kuisen, kuist daarna de tafels en en moet dan opnieuw de vloer doen.</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Vb: Anja kan moeilijk inschatten hoe lang een bepaalde activiteit duurt. Zij was 1.5u te vroeg aanwezig op haar afspraak omdat ze dacht dat de verplaatsing zolang in beslag zou nemen.</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Vb.  J. krijgt tijdens de stage elke dag een lijst met taken, maar hij kan zelf prioriteiten bepalen en inschatten in welke volgorde hij de taken best uitvoert.  </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Vb. S. slaagt erin om haar kinderen op tijd klaar voor school te krijgen en ook op tijd op alle hobby’s.  Bij het koken zal ze steeds eerst de aardappelen op zetten en dan aan de groenten en het vlees beginnen, zodat alles tijdig klaar is.  Ze geeft ook aan dat wanneer ze een wasmachine opzet, ze tijd genoeg heeft om ondertussen naar de winkel te gaan. Wanneer ze terug is van haar boodschappen is de was klaar om opgehangen te worden.</a:t>
            </a:r>
            <a:endParaRPr sz="1400">
              <a:solidFill>
                <a:srgbClr val="000000"/>
              </a:solidFill>
            </a:endParaRPr>
          </a:p>
          <a:p>
            <a:pPr marL="0" lvl="0" indent="0" algn="l" rtl="0">
              <a:lnSpc>
                <a:spcPct val="100000"/>
              </a:lnSpc>
              <a:spcBef>
                <a:spcPts val="0"/>
              </a:spcBef>
              <a:spcAft>
                <a:spcPts val="0"/>
              </a:spcAft>
              <a:buSzPts val="1800"/>
              <a:buNone/>
            </a:pPr>
            <a:endParaRPr sz="14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cc35d0b142_0_40"/>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8" name="Google Shape;348;gcc35d0b142_0_40"/>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Cognitieve flexibiliteit</a:t>
            </a:r>
            <a:endParaRPr sz="2000" b="1" i="0" u="none" strike="noStrike" cap="none">
              <a:solidFill>
                <a:srgbClr val="FFFFFF"/>
              </a:solidFill>
              <a:latin typeface="Calibri"/>
              <a:ea typeface="Calibri"/>
              <a:cs typeface="Calibri"/>
              <a:sym typeface="Calibri"/>
            </a:endParaRPr>
          </a:p>
        </p:txBody>
      </p:sp>
      <p:sp>
        <p:nvSpPr>
          <p:cNvPr id="349" name="Google Shape;349;gcc35d0b142_0_40"/>
          <p:cNvSpPr txBox="1"/>
          <p:nvPr/>
        </p:nvSpPr>
        <p:spPr>
          <a:xfrm>
            <a:off x="320150" y="1868967"/>
            <a:ext cx="8584200" cy="406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endParaRPr sz="14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aanpassen aan veranderende of nieuwe situaties.</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Gedragsindicatoren:</a:t>
            </a:r>
            <a:endParaRPr sz="13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past zich vlot aan aan nieuwe situaties</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kan goed overweg met overgangssituaties (nieuwe collega, nieuwe werkpost, nieuwe leidinggevende…)</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reageert gepast op onverwachte gebeurtenissen</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behoudt het overzicht na een wijziging in de werksituatie</a:t>
            </a:r>
            <a:endParaRPr sz="13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  neemt tijd voor onbekende, nieuwe informatie</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cc35d0b142_0_46"/>
          <p:cNvSpPr txBox="1">
            <a:spLocks noGrp="1"/>
          </p:cNvSpPr>
          <p:nvPr>
            <p:ph type="title"/>
          </p:nvPr>
        </p:nvSpPr>
        <p:spPr>
          <a:xfrm>
            <a:off x="265725" y="958033"/>
            <a:ext cx="8421900" cy="471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400">
                <a:solidFill>
                  <a:schemeClr val="dk1"/>
                </a:solidFill>
              </a:rPr>
              <a:t>Hoe gaat de klant om met veranderingen op de werkvloer?  Bijvoorbeeld inspringen bij collega en eigen taken even laten wachten, ander werkrooster, nieuwe collega’s, verandering van takenpakket of andere omgeving, …?  </a:t>
            </a:r>
            <a:br>
              <a:rPr lang="en-US" sz="1400">
                <a:solidFill>
                  <a:schemeClr val="dk1"/>
                </a:solidFill>
              </a:rPr>
            </a:br>
            <a:endParaRPr sz="1400">
              <a:solidFill>
                <a:schemeClr val="dk1"/>
              </a:solidFill>
            </a:endParaRPr>
          </a:p>
          <a:p>
            <a:pPr marL="0" marR="0" lvl="0" indent="0" algn="l" rtl="0">
              <a:lnSpc>
                <a:spcPct val="115000"/>
              </a:lnSpc>
              <a:spcBef>
                <a:spcPts val="1200"/>
              </a:spcBef>
              <a:spcAft>
                <a:spcPts val="0"/>
              </a:spcAft>
              <a:buClr>
                <a:schemeClr val="dk1"/>
              </a:buClr>
              <a:buSzPts val="1100"/>
              <a:buFont typeface="Arial"/>
              <a:buNone/>
            </a:pPr>
            <a:r>
              <a:rPr lang="en-US" sz="1400">
                <a:solidFill>
                  <a:srgbClr val="000000"/>
                </a:solidFill>
              </a:rPr>
              <a:t>!!! Dit is niet hetzelfde als ‘motivationele flexibiliteit’. Wanneer iemand </a:t>
            </a:r>
            <a:r>
              <a:rPr lang="en-US" sz="1400" i="1">
                <a:solidFill>
                  <a:srgbClr val="000000"/>
                </a:solidFill>
              </a:rPr>
              <a:t>de voorkeur</a:t>
            </a:r>
            <a:r>
              <a:rPr lang="en-US" sz="1400">
                <a:solidFill>
                  <a:srgbClr val="000000"/>
                </a:solidFill>
              </a:rPr>
              <a:t> heeft voor een vast uurrooster/werkplaats/..., maar zich wel </a:t>
            </a:r>
            <a:r>
              <a:rPr lang="en-US" sz="1400" i="1">
                <a:solidFill>
                  <a:srgbClr val="000000"/>
                </a:solidFill>
              </a:rPr>
              <a:t>kan </a:t>
            </a:r>
            <a:r>
              <a:rPr lang="en-US" sz="1400">
                <a:solidFill>
                  <a:srgbClr val="000000"/>
                </a:solidFill>
              </a:rPr>
              <a:t>aan aanpassen aan veranderingen, scoren we geen probleem !!!</a:t>
            </a:r>
            <a:endParaRPr sz="1400">
              <a:solidFill>
                <a:srgbClr val="000000"/>
              </a:solidFill>
            </a:endParaRPr>
          </a:p>
          <a:p>
            <a:pPr marL="457200" marR="0" lvl="0" indent="-317500" algn="l" rtl="0">
              <a:lnSpc>
                <a:spcPct val="115000"/>
              </a:lnSpc>
              <a:spcBef>
                <a:spcPts val="1200"/>
              </a:spcBef>
              <a:spcAft>
                <a:spcPts val="0"/>
              </a:spcAft>
              <a:buClr>
                <a:schemeClr val="dk1"/>
              </a:buClr>
              <a:buSzPts val="1400"/>
              <a:buChar char="❏"/>
            </a:pPr>
            <a:r>
              <a:rPr lang="en-US" sz="1400">
                <a:solidFill>
                  <a:schemeClr val="dk1"/>
                </a:solidFill>
              </a:rPr>
              <a:t>Vb: </a:t>
            </a:r>
            <a:r>
              <a:rPr lang="en-US" sz="1400">
                <a:solidFill>
                  <a:schemeClr val="dk1"/>
                </a:solidFill>
                <a:highlight>
                  <a:srgbClr val="FFFFFF"/>
                </a:highlight>
              </a:rPr>
              <a:t>Anja is weinig flexibel. Bij de start als strijkster had ze het moeilijk met het feit dat ze van een grote groep collega's naar een kleine groep collega's ging. Dit was voor haar naar eigen zeggen een grote aanpassing. Ze heeft veel aanpassingstijd nodig bij nieuwe situaties en kan moeilijk overweg met overgangssituaties. Ook het feit dat ze bij VDAB op onderzoek moest bij een niet gekend persoon, is moeilijk voor haar. Dit lokt stressgevoelens uit.</a:t>
            </a:r>
            <a:endParaRPr sz="1400">
              <a:solidFill>
                <a:schemeClr val="dk1"/>
              </a:solidFill>
              <a:highlight>
                <a:srgbClr val="FFFFFF"/>
              </a:highlight>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highlight>
                  <a:srgbClr val="FFFFFF"/>
                </a:highlight>
              </a:rPr>
              <a:t>Vb: Vooraleer het onderzoek van start kan gaan, heeft ze uitleg nodig over wat er allemaal zal gebeuren. Nieuwe of onduidelijke verwachtingen (bv. het onderzoek, testafname, verplaatsing met de bus, etc.) brengen haar van slag.</a:t>
            </a:r>
            <a:endParaRPr sz="1400">
              <a:solidFill>
                <a:schemeClr val="dk1"/>
              </a:solidFill>
              <a:highlight>
                <a:srgbClr val="FFFFFF"/>
              </a:highlight>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highlight>
                  <a:srgbClr val="FFFFFF"/>
                </a:highlight>
              </a:rPr>
              <a:t>Vb: Wanneer we aan Jan vragen om even een dringende taak (die hij weliswaar goed kent) te doen, is hij nadien helemaal de kluts kwijt en kan hij niet terug switchen naar zijn vorige taak</a:t>
            </a:r>
            <a:endParaRPr sz="1400">
              <a:solidFill>
                <a:schemeClr val="dk1"/>
              </a:solidFill>
              <a:highlight>
                <a:srgbClr val="FFFFFF"/>
              </a:highlight>
            </a:endParaRPr>
          </a:p>
          <a:p>
            <a:pPr marL="457200" lvl="0" indent="0" algn="l" rtl="0">
              <a:lnSpc>
                <a:spcPct val="100000"/>
              </a:lnSpc>
              <a:spcBef>
                <a:spcPts val="0"/>
              </a:spcBef>
              <a:spcAft>
                <a:spcPts val="0"/>
              </a:spcAft>
              <a:buSzPts val="1800"/>
              <a:buNone/>
            </a:pPr>
            <a:endParaRPr sz="1400">
              <a:solidFill>
                <a:schemeClr val="dk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52475f122d_0_200"/>
          <p:cNvSpPr txBox="1">
            <a:spLocks noGrp="1"/>
          </p:cNvSpPr>
          <p:nvPr>
            <p:ph type="subTitle" idx="1"/>
          </p:nvPr>
        </p:nvSpPr>
        <p:spPr>
          <a:xfrm>
            <a:off x="451775" y="660500"/>
            <a:ext cx="8692500" cy="10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100"/>
              <a:t>Poll: Wat wil je graag aan bod zien komen vandaag? </a:t>
            </a:r>
            <a:endParaRPr sz="3100"/>
          </a:p>
        </p:txBody>
      </p:sp>
      <p:sp>
        <p:nvSpPr>
          <p:cNvPr id="156" name="Google Shape;156;g152475f122d_0_200"/>
          <p:cNvSpPr txBox="1">
            <a:spLocks noGrp="1"/>
          </p:cNvSpPr>
          <p:nvPr>
            <p:ph type="body" idx="2"/>
          </p:nvPr>
        </p:nvSpPr>
        <p:spPr>
          <a:xfrm>
            <a:off x="503550" y="2017667"/>
            <a:ext cx="6282900" cy="40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US" sz="2100"/>
              <a:t>Ga naar </a:t>
            </a:r>
            <a:r>
              <a:rPr lang="en-US" sz="2100" b="1"/>
              <a:t>menti.com </a:t>
            </a:r>
            <a:r>
              <a:rPr lang="en-US" sz="2100"/>
              <a:t>en gebruik de code </a:t>
            </a:r>
            <a:r>
              <a:rPr lang="en-US" sz="2100" b="1"/>
              <a:t>89524101</a:t>
            </a:r>
            <a:endParaRPr sz="2100" b="1"/>
          </a:p>
          <a:p>
            <a:pPr marL="0" lvl="0" indent="0" algn="l" rtl="0">
              <a:spcBef>
                <a:spcPts val="0"/>
              </a:spcBef>
              <a:spcAft>
                <a:spcPts val="0"/>
              </a:spcAft>
              <a:buNone/>
            </a:pPr>
            <a:endParaRPr sz="2100" b="1"/>
          </a:p>
          <a:p>
            <a:pPr marL="0" lvl="0" indent="0" algn="l" rtl="0">
              <a:spcBef>
                <a:spcPts val="0"/>
              </a:spcBef>
              <a:spcAft>
                <a:spcPts val="0"/>
              </a:spcAft>
              <a:buNone/>
            </a:pPr>
            <a:endParaRPr sz="2100" b="1"/>
          </a:p>
          <a:p>
            <a:pPr marL="0" lvl="0" indent="0" algn="l" rtl="0">
              <a:spcBef>
                <a:spcPts val="0"/>
              </a:spcBef>
              <a:spcAft>
                <a:spcPts val="0"/>
              </a:spcAft>
              <a:buNone/>
            </a:pPr>
            <a:endParaRPr sz="2100" b="1"/>
          </a:p>
          <a:p>
            <a:pPr marL="0" lvl="0" indent="0" algn="l" rtl="0">
              <a:spcBef>
                <a:spcPts val="0"/>
              </a:spcBef>
              <a:spcAft>
                <a:spcPts val="0"/>
              </a:spcAft>
              <a:buNone/>
            </a:pPr>
            <a:r>
              <a:rPr lang="en-US" sz="2100" b="1" u="sng">
                <a:solidFill>
                  <a:schemeClr val="hlink"/>
                </a:solidFill>
                <a:hlinkClick r:id="rId3"/>
              </a:rPr>
              <a:t>resultaten mentimeter</a:t>
            </a:r>
            <a:endParaRPr sz="2100" b="1"/>
          </a:p>
        </p:txBody>
      </p:sp>
      <p:pic>
        <p:nvPicPr>
          <p:cNvPr id="157" name="Google Shape;157;g152475f122d_0_200"/>
          <p:cNvPicPr preferRelativeResize="0"/>
          <p:nvPr/>
        </p:nvPicPr>
        <p:blipFill>
          <a:blip r:embed="rId4">
            <a:alphaModFix/>
          </a:blip>
          <a:stretch>
            <a:fillRect/>
          </a:stretch>
        </p:blipFill>
        <p:spPr>
          <a:xfrm>
            <a:off x="5077225" y="3428996"/>
            <a:ext cx="3032625" cy="246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cc35d0b142_0_50"/>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0" name="Google Shape;360;gcc35d0b142_0_50"/>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Ontwikkelen van vaardigheden</a:t>
            </a:r>
            <a:endParaRPr sz="2000" b="1" i="0" u="none" strike="noStrike" cap="none">
              <a:solidFill>
                <a:srgbClr val="FFFFFF"/>
              </a:solidFill>
              <a:latin typeface="Calibri"/>
              <a:ea typeface="Calibri"/>
              <a:cs typeface="Calibri"/>
              <a:sym typeface="Calibri"/>
            </a:endParaRPr>
          </a:p>
        </p:txBody>
      </p:sp>
      <p:sp>
        <p:nvSpPr>
          <p:cNvPr id="361" name="Google Shape;361;gcc35d0b142_0_50"/>
          <p:cNvSpPr txBox="1"/>
          <p:nvPr/>
        </p:nvSpPr>
        <p:spPr>
          <a:xfrm>
            <a:off x="354900" y="1868967"/>
            <a:ext cx="8502900" cy="406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de capaciteit tot leren van nieuwe vaardigheden of de capaciteit om gekende vaardigheden te verbeteren. Vaardigheden kunnen complex of eenvoudig, repetitief van aard zijn.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leert nieuwe opdrachten en taken vlot aan na eenvoudige uitleg of demonstratie</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vraagt spontaan naar feedback bij aanleren van vaardigheden</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maakt zich repetitieve vaardigheden vlot eigen</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kan verscheidene nieuwe taken toegewezen krijgen op relatief korte tijd</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cc35d0b142_0_56"/>
          <p:cNvSpPr txBox="1">
            <a:spLocks noGrp="1"/>
          </p:cNvSpPr>
          <p:nvPr>
            <p:ph type="title"/>
          </p:nvPr>
        </p:nvSpPr>
        <p:spPr>
          <a:xfrm>
            <a:off x="320150" y="741400"/>
            <a:ext cx="8375700" cy="600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en-US" sz="1400">
                <a:solidFill>
                  <a:schemeClr val="dk1"/>
                </a:solidFill>
              </a:rPr>
              <a:t>Slaagt de klant er in om op de werkvloer verschillende taken aan te leren?  Welke taken gaan vlot en welke niet (vbn)?  Hoe loopt dit in vgl. met andere doelgroep medewerkers </a:t>
            </a:r>
            <a:r>
              <a:rPr lang="en-US" sz="1400" b="1" u="sng">
                <a:solidFill>
                  <a:schemeClr val="dk1"/>
                </a:solidFill>
              </a:rPr>
              <a:t>EN in vergelijking met REC medewerkers</a:t>
            </a:r>
            <a:r>
              <a:rPr lang="en-US" sz="1400">
                <a:solidFill>
                  <a:schemeClr val="dk1"/>
                </a:solidFill>
              </a:rPr>
              <a:t>.  </a:t>
            </a:r>
            <a:r>
              <a:rPr lang="en-US" sz="1400">
                <a:solidFill>
                  <a:srgbClr val="000000"/>
                </a:solidFill>
              </a:rPr>
              <a:t>Leert hij door mondelinge uitleg, demonstratie, schriftelijke uitleg? Moeten taken veel herhaald worden of lukt het van de eerste keer? Speelt kennis van het Nederlands een rol?</a:t>
            </a:r>
            <a:endParaRPr sz="1400">
              <a:solidFill>
                <a:srgbClr val="000000"/>
              </a:solidFill>
            </a:endParaRPr>
          </a:p>
          <a:p>
            <a:pPr marL="0" lvl="0" indent="0" algn="l" rtl="0">
              <a:lnSpc>
                <a:spcPct val="115000"/>
              </a:lnSpc>
              <a:spcBef>
                <a:spcPts val="1200"/>
              </a:spcBef>
              <a:spcAft>
                <a:spcPts val="0"/>
              </a:spcAft>
              <a:buSzPts val="1800"/>
              <a:buNone/>
            </a:pPr>
            <a:endParaRPr sz="140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sz="1400">
                <a:solidFill>
                  <a:schemeClr val="dk1"/>
                </a:solidFill>
                <a:highlight>
                  <a:srgbClr val="FFFFFF"/>
                </a:highlight>
              </a:rPr>
              <a:t>Vb: Het duurt veel langer voor Nasifa om taken eigen te maken.  Ze spreekt zeer slecht Nederlands.  De begeleiding kan nieuwe taken niet mondeling of schriftelijk toelichten, maar moet dit steeds een aantal keer demonstreren.  Hoewel de leerperiode dan langer duurt dan bij niet-anderstalige werknemer, merken we dat ze wel snel leert met haar ogen.  Ondanks de problemen met Nederlands, lijkt leerbaarbeid geen probleem.</a:t>
            </a:r>
            <a:endParaRPr sz="1400">
              <a:solidFill>
                <a:schemeClr val="dk1"/>
              </a:solidFill>
              <a:highlight>
                <a:srgbClr val="FFFFFF"/>
              </a:highlight>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highlight>
                  <a:srgbClr val="FFFFFF"/>
                </a:highlight>
              </a:rPr>
              <a:t>Vb: Claire zit op het einde van haar artikel 60 en ze heeft het nog steeds moeilijk met het correct prijzen van de huisraad.  </a:t>
            </a:r>
            <a:endParaRPr sz="1400">
              <a:solidFill>
                <a:schemeClr val="dk1"/>
              </a:solidFill>
              <a:highlight>
                <a:srgbClr val="FFFFFF"/>
              </a:highlight>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highlight>
                  <a:srgbClr val="FFFFFF"/>
                </a:highlight>
              </a:rPr>
              <a:t>Vb: Kl kan na een maand stage nog steeds alleen maar eenvoudig inpakwerk doen.  Andere anderstalige werknemers zijn na een maand al complexere taken aan het doen.  </a:t>
            </a:r>
            <a:endParaRPr sz="1400">
              <a:solidFill>
                <a:schemeClr val="dk1"/>
              </a:solidFill>
              <a:highlight>
                <a:srgbClr val="FFFFFF"/>
              </a:highlight>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highlight>
                  <a:srgbClr val="FFFFFF"/>
                </a:highlight>
              </a:rPr>
              <a:t>Vb: In vergelijking met andere doelgroepmedewerkers leert Jan in het houtatelier redelijk vlot met de machines werken.  Echter wanneer we de vergelijking maken met een nieuwe werkbegeleider die hier startte zien we toch een groot verschil.  </a:t>
            </a:r>
            <a:endParaRPr sz="18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cc35d0b142_0_6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2" name="Google Shape;372;gcc35d0b142_0_6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Oplossen van problemen</a:t>
            </a:r>
            <a:endParaRPr sz="2000" b="1" i="0" u="none" strike="noStrike" cap="none">
              <a:solidFill>
                <a:srgbClr val="FFFFFF"/>
              </a:solidFill>
              <a:latin typeface="Calibri"/>
              <a:ea typeface="Calibri"/>
              <a:cs typeface="Calibri"/>
              <a:sym typeface="Calibri"/>
            </a:endParaRPr>
          </a:p>
        </p:txBody>
      </p:sp>
      <p:sp>
        <p:nvSpPr>
          <p:cNvPr id="373" name="Google Shape;373;gcc35d0b142_0_64"/>
          <p:cNvSpPr txBox="1"/>
          <p:nvPr/>
        </p:nvSpPr>
        <p:spPr>
          <a:xfrm>
            <a:off x="331725" y="1760833"/>
            <a:ext cx="8584200" cy="4124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endParaRPr sz="14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de eigenschap om problemen te kunnen oplossen bij een taakgerichte opdracht.</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highlight>
                  <a:srgbClr val="FFFFFF"/>
                </a:highlight>
                <a:latin typeface="Calibri"/>
                <a:ea typeface="Calibri"/>
                <a:cs typeface="Calibri"/>
                <a:sym typeface="Calibri"/>
              </a:rPr>
              <a:t>Gedragsindicatoren:</a:t>
            </a:r>
            <a:endParaRPr sz="1400" b="1" i="0" u="none" strike="noStrike" cap="none">
              <a:solidFill>
                <a:schemeClr val="dk1"/>
              </a:solidFill>
              <a:highlight>
                <a:srgbClr val="FFFFFF"/>
              </a:highlight>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Calibri"/>
                <a:ea typeface="Calibri"/>
                <a:cs typeface="Calibri"/>
                <a:sym typeface="Calibri"/>
              </a:rPr>
              <a:t>-</a:t>
            </a:r>
            <a:r>
              <a:rPr lang="en-US" sz="1100" b="0" i="0" u="none" strike="noStrike" cap="none">
                <a:solidFill>
                  <a:schemeClr val="dk1"/>
                </a:solidFill>
                <a:highlight>
                  <a:srgbClr val="FFFFFF"/>
                </a:highlight>
                <a:latin typeface="Calibri"/>
                <a:ea typeface="Calibri"/>
                <a:cs typeface="Calibri"/>
                <a:sym typeface="Calibri"/>
              </a:rPr>
              <a:t>   </a:t>
            </a:r>
            <a:r>
              <a:rPr lang="en-US" sz="1400" b="0" i="0" u="none" strike="noStrike" cap="none">
                <a:solidFill>
                  <a:schemeClr val="dk1"/>
                </a:solidFill>
                <a:highlight>
                  <a:srgbClr val="FFFFFF"/>
                </a:highlight>
                <a:latin typeface="Calibri"/>
                <a:ea typeface="Calibri"/>
                <a:cs typeface="Calibri"/>
                <a:sym typeface="Calibri"/>
              </a:rPr>
              <a:t>Merkt zelf spontaan op welke problemen zich (kunnen) voordoen</a:t>
            </a:r>
            <a:endParaRPr sz="1400" b="0" i="0" u="none" strike="noStrike" cap="none">
              <a:solidFill>
                <a:schemeClr val="dk1"/>
              </a:solidFill>
              <a:highlight>
                <a:srgbClr val="FFFFFF"/>
              </a:highlight>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Calibri"/>
                <a:ea typeface="Calibri"/>
                <a:cs typeface="Calibri"/>
                <a:sym typeface="Calibri"/>
              </a:rPr>
              <a:t>-</a:t>
            </a:r>
            <a:r>
              <a:rPr lang="en-US" sz="1100" b="0" i="0" u="none" strike="noStrike" cap="none">
                <a:solidFill>
                  <a:schemeClr val="dk1"/>
                </a:solidFill>
                <a:highlight>
                  <a:srgbClr val="FFFFFF"/>
                </a:highlight>
                <a:latin typeface="Calibri"/>
                <a:ea typeface="Calibri"/>
                <a:cs typeface="Calibri"/>
                <a:sym typeface="Calibri"/>
              </a:rPr>
              <a:t>   </a:t>
            </a:r>
            <a:r>
              <a:rPr lang="en-US" sz="1400" b="0" i="0" u="none" strike="noStrike" cap="none">
                <a:solidFill>
                  <a:schemeClr val="dk1"/>
                </a:solidFill>
                <a:highlight>
                  <a:srgbClr val="FFFFFF"/>
                </a:highlight>
                <a:latin typeface="Calibri"/>
                <a:ea typeface="Calibri"/>
                <a:cs typeface="Calibri"/>
                <a:sym typeface="Calibri"/>
              </a:rPr>
              <a:t>Gaat zelfstandig en actief op zoek naar ideeën en oplossingsstrategieën</a:t>
            </a:r>
            <a:endParaRPr sz="1400" b="0" i="0" u="none" strike="noStrike" cap="none">
              <a:solidFill>
                <a:schemeClr val="dk1"/>
              </a:solidFill>
              <a:highlight>
                <a:srgbClr val="FFFFFF"/>
              </a:highlight>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Calibri"/>
                <a:ea typeface="Calibri"/>
                <a:cs typeface="Calibri"/>
                <a:sym typeface="Calibri"/>
              </a:rPr>
              <a:t>-</a:t>
            </a:r>
            <a:r>
              <a:rPr lang="en-US" sz="1100" b="0" i="0" u="none" strike="noStrike" cap="none">
                <a:solidFill>
                  <a:schemeClr val="dk1"/>
                </a:solidFill>
                <a:highlight>
                  <a:srgbClr val="FFFFFF"/>
                </a:highlight>
                <a:latin typeface="Calibri"/>
                <a:ea typeface="Calibri"/>
                <a:cs typeface="Calibri"/>
                <a:sym typeface="Calibri"/>
              </a:rPr>
              <a:t>   </a:t>
            </a:r>
            <a:r>
              <a:rPr lang="en-US" sz="1400" b="0" i="0" u="none" strike="noStrike" cap="none">
                <a:solidFill>
                  <a:schemeClr val="dk1"/>
                </a:solidFill>
                <a:highlight>
                  <a:srgbClr val="FFFFFF"/>
                </a:highlight>
                <a:latin typeface="Calibri"/>
                <a:ea typeface="Calibri"/>
                <a:cs typeface="Calibri"/>
                <a:sym typeface="Calibri"/>
              </a:rPr>
              <a:t>Legt de effecten van verschillende oplossingsstrategieën naast elkaar</a:t>
            </a:r>
            <a:endParaRPr sz="1400" b="0" i="0" u="none" strike="noStrike" cap="none">
              <a:solidFill>
                <a:schemeClr val="dk1"/>
              </a:solidFill>
              <a:highlight>
                <a:srgbClr val="FFFFFF"/>
              </a:highlight>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Calibri"/>
                <a:ea typeface="Calibri"/>
                <a:cs typeface="Calibri"/>
                <a:sym typeface="Calibri"/>
              </a:rPr>
              <a:t>-</a:t>
            </a:r>
            <a:r>
              <a:rPr lang="en-US" sz="1100" b="0" i="0" u="none" strike="noStrike" cap="none">
                <a:solidFill>
                  <a:schemeClr val="dk1"/>
                </a:solidFill>
                <a:highlight>
                  <a:srgbClr val="FFFFFF"/>
                </a:highlight>
                <a:latin typeface="Calibri"/>
                <a:ea typeface="Calibri"/>
                <a:cs typeface="Calibri"/>
                <a:sym typeface="Calibri"/>
              </a:rPr>
              <a:t>   </a:t>
            </a:r>
            <a:r>
              <a:rPr lang="en-US" sz="1400" b="0" i="0" u="none" strike="noStrike" cap="none">
                <a:solidFill>
                  <a:schemeClr val="dk1"/>
                </a:solidFill>
                <a:highlight>
                  <a:srgbClr val="FFFFFF"/>
                </a:highlight>
                <a:latin typeface="Calibri"/>
                <a:ea typeface="Calibri"/>
                <a:cs typeface="Calibri"/>
                <a:sym typeface="Calibri"/>
              </a:rPr>
              <a:t>Past de gekozen oplossingsstrategie effectief toe</a:t>
            </a:r>
            <a:endParaRPr sz="14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Calibri"/>
                <a:ea typeface="Calibri"/>
                <a:cs typeface="Calibri"/>
                <a:sym typeface="Calibri"/>
              </a:rPr>
              <a:t>! het maken van een keuze voor een bepaalde oplossingsstrategie is het nemen van een besluit en wordt dan ook bij ‘Besluiten nemen’ gescoord</a:t>
            </a:r>
            <a:endParaRPr sz="14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 De beoordeling van de oplossing (de betrokkene past een goede of een slechte, correcte of foute, … oplossing toe) speelt hier geen rol.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cc35d0b142_0_70"/>
          <p:cNvSpPr txBox="1">
            <a:spLocks noGrp="1"/>
          </p:cNvSpPr>
          <p:nvPr>
            <p:ph type="title"/>
          </p:nvPr>
        </p:nvSpPr>
        <p:spPr>
          <a:xfrm>
            <a:off x="320150" y="1451933"/>
            <a:ext cx="8537700" cy="477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800"/>
              <a:buNone/>
            </a:pPr>
            <a:r>
              <a:rPr lang="en-US" sz="1400">
                <a:solidFill>
                  <a:schemeClr val="dk1"/>
                </a:solidFill>
              </a:rPr>
              <a:t>Detecteert de klant problemen en kan hij een oplossing bieden?  </a:t>
            </a:r>
            <a:r>
              <a:rPr lang="en-US" sz="1400">
                <a:solidFill>
                  <a:srgbClr val="000000"/>
                </a:solidFill>
              </a:rPr>
              <a:t>Is er een onderscheid in soorten problemen (bvb technische problemen, praktische zaken, relationele problemen, …)?</a:t>
            </a:r>
            <a:endParaRPr sz="1400">
              <a:solidFill>
                <a:srgbClr val="000000"/>
              </a:solidFill>
            </a:endParaRPr>
          </a:p>
          <a:p>
            <a:pPr marL="0" marR="0" lvl="0" indent="0" algn="l" rtl="0">
              <a:lnSpc>
                <a:spcPct val="115000"/>
              </a:lnSpc>
              <a:spcBef>
                <a:spcPts val="0"/>
              </a:spcBef>
              <a:spcAft>
                <a:spcPts val="0"/>
              </a:spcAft>
              <a:buSzPts val="1800"/>
              <a:buNone/>
            </a:pPr>
            <a:endParaRPr sz="1400">
              <a:solidFill>
                <a:schemeClr val="dk1"/>
              </a:solidFill>
            </a:endParaRPr>
          </a:p>
          <a:p>
            <a:pPr marL="0" marR="0" lvl="0" indent="0" algn="l" rtl="0">
              <a:lnSpc>
                <a:spcPct val="115000"/>
              </a:lnSpc>
              <a:spcBef>
                <a:spcPts val="0"/>
              </a:spcBef>
              <a:spcAft>
                <a:spcPts val="0"/>
              </a:spcAft>
              <a:buSzPts val="1800"/>
              <a:buNone/>
            </a:pPr>
            <a:r>
              <a:rPr lang="en-US" sz="1400">
                <a:solidFill>
                  <a:schemeClr val="dk1"/>
                </a:solidFill>
              </a:rPr>
              <a:t>!!! Het hoeft hier niet te gaan over goede oplossingen. Eigen oordeel niet laten meetellen !!! </a:t>
            </a:r>
            <a:endParaRPr sz="1400">
              <a:solidFill>
                <a:schemeClr val="dk1"/>
              </a:solidFill>
            </a:endParaRPr>
          </a:p>
          <a:p>
            <a:pPr marL="0" marR="0" lvl="0" indent="0" algn="l" rtl="0">
              <a:lnSpc>
                <a:spcPct val="115000"/>
              </a:lnSpc>
              <a:spcBef>
                <a:spcPts val="0"/>
              </a:spcBef>
              <a:spcAft>
                <a:spcPts val="0"/>
              </a:spcAft>
              <a:buSzPts val="1800"/>
              <a:buNone/>
            </a:pPr>
            <a:endParaRPr sz="1400">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sz="1400">
                <a:solidFill>
                  <a:schemeClr val="dk1"/>
                </a:solidFill>
              </a:rPr>
              <a:t>Vb: Jean getuigt van voldoende oplossingsstrategieën. Hij merkte zelf op dat het bedrag van zijn werkloosheidsuitkering niet aangepast was aan zijn veranderde gezinssituatie en contacteerde de vakbond. Cfr. informatie BM VDAB d.d. 27/1/2016: 'Jean heeft steeds zijn plan getrokken bij het zoeken van een nieuwe werkgever.'</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Vb:</a:t>
            </a:r>
            <a:r>
              <a:rPr lang="en-US" sz="1400">
                <a:solidFill>
                  <a:schemeClr val="dk1"/>
                </a:solidFill>
                <a:highlight>
                  <a:srgbClr val="FFFFFF"/>
                </a:highlight>
              </a:rPr>
              <a:t> Renate trekt haar plan op de werkvloer.  Wanneer het poetsproduct van de poetsmachine op is, gaat ze in het magazijn een nieuwe bus halen en ze geeft dit op het einde van de dag door aan de begeleider.  </a:t>
            </a:r>
            <a:endParaRPr sz="1400">
              <a:solidFill>
                <a:schemeClr val="dk1"/>
              </a:solidFill>
              <a:highlight>
                <a:srgbClr val="FFFFFF"/>
              </a:highlight>
            </a:endParaRPr>
          </a:p>
          <a:p>
            <a:pPr marL="457200" lvl="0" indent="0" algn="l" rtl="0">
              <a:lnSpc>
                <a:spcPct val="100000"/>
              </a:lnSpc>
              <a:spcBef>
                <a:spcPts val="0"/>
              </a:spcBef>
              <a:spcAft>
                <a:spcPts val="0"/>
              </a:spcAft>
              <a:buSzPts val="1800"/>
              <a:buNone/>
            </a:pPr>
            <a:endParaRPr sz="1400">
              <a:solidFill>
                <a:schemeClr val="dk1"/>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cc35d0b142_0_7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4" name="Google Shape;384;gcc35d0b142_0_7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Besluiten nemen</a:t>
            </a:r>
            <a:endParaRPr sz="2000" b="1" i="0" u="none" strike="noStrike" cap="none">
              <a:solidFill>
                <a:srgbClr val="FFFFFF"/>
              </a:solidFill>
              <a:latin typeface="Calibri"/>
              <a:ea typeface="Calibri"/>
              <a:cs typeface="Calibri"/>
              <a:sym typeface="Calibri"/>
            </a:endParaRPr>
          </a:p>
        </p:txBody>
      </p:sp>
      <p:sp>
        <p:nvSpPr>
          <p:cNvPr id="385" name="Google Shape;385;gcc35d0b142_0_74"/>
          <p:cNvSpPr txBox="1"/>
          <p:nvPr/>
        </p:nvSpPr>
        <p:spPr>
          <a:xfrm>
            <a:off x="285400" y="1838067"/>
            <a:ext cx="8514600" cy="4309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kunnen onderscheiden van en kiezen uit opties, de keuze uitvoeren, actie ondernemen en de effecten van de keuze evalueren.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weegt verschillende opties tegenover elkaar af</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Neemt zelfstandig beslissingen</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Gaat over tot actie</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Heeft bij beslissing oog voor korte of lange termijn gevolgen, is zich hiervan bewust en kan deze aanvaarden </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hakt ook bij moeilijke beslissingen knopen door</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De beoordeling van de beslissing (de betrokkene maakt een goede of een slechte, correcte of foute, … keuze) speelt hier opnieuw geen rol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cc35d0b142_0_80"/>
          <p:cNvSpPr txBox="1">
            <a:spLocks noGrp="1"/>
          </p:cNvSpPr>
          <p:nvPr>
            <p:ph type="title"/>
          </p:nvPr>
        </p:nvSpPr>
        <p:spPr>
          <a:xfrm>
            <a:off x="0" y="1513700"/>
            <a:ext cx="9144000" cy="449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rPr>
              <a:t>Hier is het belangrijk dat de klant beslissingen neemt en dat deze doordacht zijn (dus geen impulsieve beslissingen).</a:t>
            </a:r>
            <a:endParaRPr sz="1400">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rPr>
              <a:t>!!! Het hoeft hier niet te gaan over goede beslissingen. Eigen oordeel niet laten meetellen !!! </a:t>
            </a:r>
            <a:endParaRPr sz="14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sz="1500">
                <a:solidFill>
                  <a:schemeClr val="dk1"/>
                </a:solidFill>
              </a:rPr>
              <a:t> </a:t>
            </a:r>
            <a:endParaRPr sz="15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Vb: </a:t>
            </a:r>
            <a:r>
              <a:rPr lang="en-US" sz="1400">
                <a:solidFill>
                  <a:schemeClr val="dk1"/>
                </a:solidFill>
                <a:highlight>
                  <a:srgbClr val="FFFFFF"/>
                </a:highlight>
              </a:rPr>
              <a:t>Kl begrijpt veel situaties niet, maar dit weerhoudt hem niet om acties te ondernemen: hij doet dan wat hij zelf denkt, ook al werd er iets anders geadviseerd door het OCMW.</a:t>
            </a:r>
            <a:r>
              <a:rPr lang="en-US" sz="1400">
                <a:solidFill>
                  <a:schemeClr val="dk1"/>
                </a:solidFill>
                <a:highlight>
                  <a:srgbClr val="E2E4FF"/>
                </a:highlight>
              </a:rPr>
              <a:t> </a:t>
            </a:r>
            <a:endParaRPr sz="1400">
              <a:solidFill>
                <a:schemeClr val="dk1"/>
              </a:solidFill>
              <a:highlight>
                <a:srgbClr val="E2E4FF"/>
              </a:highlight>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highlight>
                  <a:srgbClr val="FFFFFF"/>
                </a:highlight>
              </a:rPr>
              <a:t>Vb: A. kan vlot beslissingen nemen, maar doet dit eerder impulsief.  Ze weegt voor- en nadelen niet tegen elkaar af en staat niet stil bij de gevolgen.  Zo nam ze ontslag omdat ze haar leidinggevende niet sympathiek vond.</a:t>
            </a:r>
            <a:endParaRPr sz="1400">
              <a:solidFill>
                <a:schemeClr val="dk1"/>
              </a:solidFill>
              <a:highlight>
                <a:srgbClr val="FFFFFF"/>
              </a:highlight>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highlight>
                  <a:srgbClr val="FFFFFF"/>
                </a:highlight>
              </a:rPr>
              <a:t>Vb: Wanneer we S. vragen of ze bereid is om eerst een stage in de kringwinkel te doen, kan ze hier niet op antwoorden.  Ze stelt ons de vraag wat wij willen en wat wij het beste voor haar vinden.  Ze weet niet of dit een goed idee is of dat ze eerder betaalde stappen wil zetten.  Ze laat ons beslissen voor haar.  </a:t>
            </a:r>
            <a:endParaRPr sz="1400">
              <a:solidFill>
                <a:schemeClr val="dk1"/>
              </a:solidFill>
              <a:highlight>
                <a:srgbClr val="FFFFFF"/>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cc35d0b142_0_8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6" name="Google Shape;396;gcc35d0b142_0_8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Omgaan met stress</a:t>
            </a:r>
            <a:endParaRPr sz="2000" b="1" i="0" u="none" strike="noStrike" cap="none">
              <a:solidFill>
                <a:srgbClr val="FFFFFF"/>
              </a:solidFill>
              <a:latin typeface="Calibri"/>
              <a:ea typeface="Calibri"/>
              <a:cs typeface="Calibri"/>
              <a:sym typeface="Calibri"/>
            </a:endParaRPr>
          </a:p>
        </p:txBody>
      </p:sp>
      <p:sp>
        <p:nvSpPr>
          <p:cNvPr id="397" name="Google Shape;397;gcc35d0b142_0_84"/>
          <p:cNvSpPr txBox="1"/>
          <p:nvPr/>
        </p:nvSpPr>
        <p:spPr>
          <a:xfrm>
            <a:off x="308575" y="1760833"/>
            <a:ext cx="8688300" cy="4216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kunnen omgaan met stress, afleiding en crisissituaties.</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reageert gepast op frustraties, obstakels en tegenwerking.</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blijft kalm in stresserende werksituaties</a:t>
            </a:r>
            <a:endParaRPr sz="1400" b="0" i="0" u="none" strike="noStrike" cap="none">
              <a:solidFill>
                <a:schemeClr val="dk1"/>
              </a:solidFill>
              <a:latin typeface="Calibri"/>
              <a:ea typeface="Calibri"/>
              <a:cs typeface="Calibri"/>
              <a:sym typeface="Calibri"/>
            </a:endParaRPr>
          </a:p>
          <a:p>
            <a:pPr marL="444500" marR="0" lvl="0" indent="-22860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  presteert onder (tijds)druk gelijkmatig en effectief en behaalt een goed resultaat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cc35d0b142_0_90"/>
          <p:cNvSpPr txBox="1">
            <a:spLocks noGrp="1"/>
          </p:cNvSpPr>
          <p:nvPr>
            <p:ph type="title"/>
          </p:nvPr>
        </p:nvSpPr>
        <p:spPr>
          <a:xfrm>
            <a:off x="331725" y="1482800"/>
            <a:ext cx="8479800" cy="4479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rPr>
              <a:t>Hoe komt de klant over tijdens het werk of het gesprek?  Kan hij om met tijdsdruk, blijft hij rustig in stresserende situaties of wordt hij zenuwachtig, kwaad, … Zit hij heel de tijd te wiebelen op zijn stoel, heeft hij erg klamme handen, begint hij te stotteren, …</a:t>
            </a:r>
            <a:endParaRPr sz="14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sz="1500">
                <a:solidFill>
                  <a:schemeClr val="dk1"/>
                </a:solidFill>
              </a:rPr>
              <a:t> </a:t>
            </a:r>
            <a:endParaRPr sz="1500">
              <a:solidFill>
                <a:schemeClr val="dk1"/>
              </a:solidFill>
            </a:endParaRPr>
          </a:p>
          <a:p>
            <a:pPr marL="457200" lvl="0" indent="-317500" algn="l" rtl="0">
              <a:lnSpc>
                <a:spcPct val="100000"/>
              </a:lnSpc>
              <a:spcBef>
                <a:spcPts val="0"/>
              </a:spcBef>
              <a:spcAft>
                <a:spcPts val="0"/>
              </a:spcAft>
              <a:buClr>
                <a:srgbClr val="000000"/>
              </a:buClr>
              <a:buSzPts val="1400"/>
              <a:buChar char="❏"/>
            </a:pPr>
            <a:r>
              <a:rPr lang="en-US" sz="1400">
                <a:solidFill>
                  <a:schemeClr val="dk1"/>
                </a:solidFill>
              </a:rPr>
              <a:t>Vb: </a:t>
            </a:r>
            <a:r>
              <a:rPr lang="en-US" sz="1400">
                <a:solidFill>
                  <a:schemeClr val="dk1"/>
                </a:solidFill>
                <a:highlight>
                  <a:srgbClr val="FFFFFF"/>
                </a:highlight>
              </a:rPr>
              <a:t>Tijdens het testonderzoek merken we veel stress op. Bij aanvang van de testen gaat zij vanuit stressgevoelens op een zeer gejaagde manier te werk. Doorheen de afname van de proeven valt een zeer </a:t>
            </a:r>
            <a:r>
              <a:rPr lang="en-US" sz="1400">
                <a:solidFill>
                  <a:srgbClr val="000000"/>
                </a:solidFill>
                <a:highlight>
                  <a:srgbClr val="FFFFFF"/>
                </a:highlight>
              </a:rPr>
              <a:t>kinderlijk lachje op, voornamelijk bij proeven onder tijdsdruk.</a:t>
            </a:r>
            <a:endParaRPr sz="1400">
              <a:solidFill>
                <a:srgbClr val="000000"/>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highlight>
                  <a:srgbClr val="FFFFFF"/>
                </a:highlight>
              </a:rPr>
              <a:t>Vb: Tijdens haar stage kreeg Renata de vraag om wat sneller te werken. We zagen dat dit moeilijk was voor haar: ze begon te zweten en maakte op deze momenten meer fouten.</a:t>
            </a:r>
            <a:r>
              <a:rPr lang="en-US" sz="1400">
                <a:solidFill>
                  <a:srgbClr val="FF0000"/>
                </a:solidFill>
                <a:highlight>
                  <a:srgbClr val="FFFFFF"/>
                </a:highlight>
              </a:rPr>
              <a:t> </a:t>
            </a:r>
            <a:endParaRPr sz="1400">
              <a:solidFill>
                <a:srgbClr val="FF0000"/>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highlight>
                  <a:srgbClr val="FFFFFF"/>
                </a:highlight>
              </a:rPr>
              <a:t>Vb: Wanneer er op de werkvloer iets gebeurt (conflict collega’s, werkbegeleider zegt dat het sneller moet, ze maakt een fout, …), geeft dit Anne heel veel stress en ze blokkeert dan gewoon.  Een werkbegeleider moet haar dan even apart nemen om haar terug rustig te krijgen.  </a:t>
            </a:r>
            <a:endParaRPr sz="1400">
              <a:solidFill>
                <a:srgbClr val="000000"/>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cc35d0b142_0_9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8" name="Google Shape;408;gcc35d0b142_0_9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Copingstijl</a:t>
            </a:r>
            <a:endParaRPr sz="2000" b="1" i="0" u="none" strike="noStrike" cap="none">
              <a:solidFill>
                <a:srgbClr val="FFFFFF"/>
              </a:solidFill>
              <a:latin typeface="Calibri"/>
              <a:ea typeface="Calibri"/>
              <a:cs typeface="Calibri"/>
              <a:sym typeface="Calibri"/>
            </a:endParaRPr>
          </a:p>
        </p:txBody>
      </p:sp>
      <p:sp>
        <p:nvSpPr>
          <p:cNvPr id="409" name="Google Shape;409;gcc35d0b142_0_94"/>
          <p:cNvSpPr txBox="1"/>
          <p:nvPr/>
        </p:nvSpPr>
        <p:spPr>
          <a:xfrm>
            <a:off x="273825" y="1807167"/>
            <a:ext cx="8618700" cy="413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kan met situaties en gebeurtenissen op een gepaste wijze omgaan.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ontspant zich actief, neemt rust</a:t>
            </a:r>
            <a:endParaRPr sz="1400" b="0" i="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beheerst negatieve gedachten, piekert niet onnodig</a:t>
            </a:r>
            <a:endParaRPr sz="1400" b="0" i="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uit emoties gemakkelijk</a:t>
            </a:r>
            <a:endParaRPr sz="1400" b="0" i="0" u="none" strike="noStrike" cap="none">
              <a:solidFill>
                <a:schemeClr val="dk1"/>
              </a:solidFill>
              <a:latin typeface="Calibri"/>
              <a:ea typeface="Calibri"/>
              <a:cs typeface="Calibri"/>
              <a:sym typeface="Calibri"/>
            </a:endParaRPr>
          </a:p>
          <a:p>
            <a:pPr marL="215900" marR="0" lvl="0" indent="-21590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cc35d0b142_0_100"/>
          <p:cNvSpPr txBox="1">
            <a:spLocks noGrp="1"/>
          </p:cNvSpPr>
          <p:nvPr>
            <p:ph type="title"/>
          </p:nvPr>
        </p:nvSpPr>
        <p:spPr>
          <a:xfrm>
            <a:off x="320150" y="1467367"/>
            <a:ext cx="8329200" cy="451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400">
                <a:solidFill>
                  <a:srgbClr val="000000"/>
                </a:solidFill>
              </a:rPr>
              <a:t>Minder observeerbaar op een werkvloer, maar misschien pik je toch zaken op vanuit de privésituatie!</a:t>
            </a:r>
            <a:endParaRPr sz="1400">
              <a:solidFill>
                <a:srgbClr val="000000"/>
              </a:solidFill>
            </a:endParaRPr>
          </a:p>
          <a:p>
            <a:pPr marL="0" lvl="0" indent="0" algn="l" rtl="0">
              <a:lnSpc>
                <a:spcPct val="100000"/>
              </a:lnSpc>
              <a:spcBef>
                <a:spcPts val="0"/>
              </a:spcBef>
              <a:spcAft>
                <a:spcPts val="0"/>
              </a:spcAft>
              <a:buSzPts val="1800"/>
              <a:buNone/>
            </a:pPr>
            <a:endParaRPr sz="1400">
              <a:solidFill>
                <a:srgbClr val="000000"/>
              </a:solidFill>
            </a:endParaRPr>
          </a:p>
          <a:p>
            <a:pPr marL="0" lvl="0" indent="0" algn="l" rtl="0">
              <a:lnSpc>
                <a:spcPct val="100000"/>
              </a:lnSpc>
              <a:spcBef>
                <a:spcPts val="0"/>
              </a:spcBef>
              <a:spcAft>
                <a:spcPts val="0"/>
              </a:spcAft>
              <a:buSzPts val="1800"/>
              <a:buNone/>
            </a:pPr>
            <a:r>
              <a:rPr lang="en-US" sz="1400">
                <a:solidFill>
                  <a:srgbClr val="000000"/>
                </a:solidFill>
              </a:rPr>
              <a:t>Wat doet jouw klant om terug tot rust te komen?  </a:t>
            </a:r>
            <a:endParaRPr sz="1400">
              <a:solidFill>
                <a:srgbClr val="000000"/>
              </a:solidFill>
            </a:endParaRPr>
          </a:p>
          <a:p>
            <a:pPr marL="0" lvl="0" indent="0" algn="l" rtl="0">
              <a:lnSpc>
                <a:spcPct val="100000"/>
              </a:lnSpc>
              <a:spcBef>
                <a:spcPts val="0"/>
              </a:spcBef>
              <a:spcAft>
                <a:spcPts val="0"/>
              </a:spcAft>
              <a:buSzPts val="1800"/>
              <a:buNone/>
            </a:pPr>
            <a:r>
              <a:rPr lang="en-US" sz="1400">
                <a:solidFill>
                  <a:srgbClr val="000000"/>
                </a:solidFill>
              </a:rPr>
              <a:t>Hoe zet hij de problemen en de stress even van zich af?  </a:t>
            </a:r>
            <a:endParaRPr sz="1400">
              <a:solidFill>
                <a:srgbClr val="000000"/>
              </a:solidFill>
            </a:endParaRPr>
          </a:p>
          <a:p>
            <a:pPr marL="0" lvl="0" indent="0" algn="l" rtl="0">
              <a:lnSpc>
                <a:spcPct val="100000"/>
              </a:lnSpc>
              <a:spcBef>
                <a:spcPts val="0"/>
              </a:spcBef>
              <a:spcAft>
                <a:spcPts val="0"/>
              </a:spcAft>
              <a:buSzPts val="1800"/>
              <a:buNone/>
            </a:pPr>
            <a:r>
              <a:rPr lang="en-US" sz="1400">
                <a:solidFill>
                  <a:srgbClr val="000000"/>
                </a:solidFill>
              </a:rPr>
              <a:t>Zijn er manieren om tot ontspanning te komen?</a:t>
            </a:r>
            <a:endParaRPr sz="1400">
              <a:solidFill>
                <a:srgbClr val="000000"/>
              </a:solidFill>
            </a:endParaRPr>
          </a:p>
          <a:p>
            <a:pPr marL="0" lvl="0" indent="0" algn="l" rtl="0">
              <a:lnSpc>
                <a:spcPct val="100000"/>
              </a:lnSpc>
              <a:spcBef>
                <a:spcPts val="0"/>
              </a:spcBef>
              <a:spcAft>
                <a:spcPts val="0"/>
              </a:spcAft>
              <a:buSzPts val="1800"/>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Vb van een goede copinstijl: gaan sporten, babbelen met iemand, boek lezen, met de hond gaan wandelen, …  </a:t>
            </a:r>
            <a:endParaRPr sz="1400">
              <a:solidFill>
                <a:srgbClr val="000000"/>
              </a:solidFill>
            </a:endParaRPr>
          </a:p>
          <a:p>
            <a:pPr marL="457200" lvl="0" indent="0" algn="l" rtl="0">
              <a:lnSpc>
                <a:spcPct val="100000"/>
              </a:lnSpc>
              <a:spcBef>
                <a:spcPts val="0"/>
              </a:spcBef>
              <a:spcAft>
                <a:spcPts val="0"/>
              </a:spcAft>
              <a:buSzPts val="1800"/>
              <a:buNone/>
            </a:pPr>
            <a:r>
              <a:rPr lang="en-US" sz="1400">
                <a:solidFill>
                  <a:srgbClr val="000000"/>
                </a:solidFill>
              </a:rPr>
              <a:t>→ vraag jezelf hierbij wel af of dit voldoende is.  Zorgt dit slechts eventjes voor ontspanning maar duiken de piekergedachten snel terug op? Dan is er wel een probleem.</a:t>
            </a:r>
            <a:endParaRPr sz="1400">
              <a:solidFill>
                <a:srgbClr val="000000"/>
              </a:solidFill>
            </a:endParaRPr>
          </a:p>
          <a:p>
            <a:pPr marL="457200" lvl="0" indent="0" algn="l" rtl="0">
              <a:lnSpc>
                <a:spcPct val="100000"/>
              </a:lnSpc>
              <a:spcBef>
                <a:spcPts val="0"/>
              </a:spcBef>
              <a:spcAft>
                <a:spcPts val="0"/>
              </a:spcAft>
              <a:buSzPts val="1800"/>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Vb van negatieve copingstijl: drank of drugs gebruiken om te vergeten, struisvogelpolitiek, vluchtende copingstijl, … </a:t>
            </a:r>
            <a:endParaRPr sz="1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52475f122d_1_7"/>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63" name="Google Shape;163;g152475f122d_1_7"/>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Calibri"/>
              <a:buAutoNum type="arabicPeriod"/>
            </a:pPr>
            <a:r>
              <a:rPr lang="en-US" sz="3000" b="1">
                <a:solidFill>
                  <a:srgbClr val="FFFFFF"/>
                </a:solidFill>
                <a:latin typeface="Calibri"/>
                <a:ea typeface="Calibri"/>
                <a:cs typeface="Calibri"/>
                <a:sym typeface="Calibri"/>
              </a:rPr>
              <a:t>Kader</a:t>
            </a:r>
            <a:endParaRPr sz="3000" b="1">
              <a:solidFill>
                <a:srgbClr val="FFFFFF"/>
              </a:solidFill>
              <a:latin typeface="Calibri"/>
              <a:ea typeface="Calibri"/>
              <a:cs typeface="Calibri"/>
              <a:sym typeface="Calibri"/>
            </a:endParaRPr>
          </a:p>
        </p:txBody>
      </p:sp>
      <p:sp>
        <p:nvSpPr>
          <p:cNvPr id="164" name="Google Shape;164;g152475f122d_1_7"/>
          <p:cNvSpPr txBox="1"/>
          <p:nvPr/>
        </p:nvSpPr>
        <p:spPr>
          <a:xfrm>
            <a:off x="309000" y="1807167"/>
            <a:ext cx="8526000" cy="4154700"/>
          </a:xfrm>
          <a:prstGeom prst="rect">
            <a:avLst/>
          </a:prstGeom>
          <a:noFill/>
          <a:ln>
            <a:noFill/>
          </a:ln>
        </p:spPr>
        <p:txBody>
          <a:bodyPr spcFirstLastPara="1" wrap="square" lIns="91425" tIns="91425" rIns="91425" bIns="91425" anchor="t" anchorCtr="0">
            <a:noAutofit/>
          </a:bodyPr>
          <a:lstStyle/>
          <a:p>
            <a:pPr marL="444500" marR="0" lvl="0" indent="-228600" algn="l" rtl="0">
              <a:lnSpc>
                <a:spcPct val="115000"/>
              </a:lnSpc>
              <a:spcBef>
                <a:spcPts val="0"/>
              </a:spcBef>
              <a:spcAft>
                <a:spcPts val="0"/>
              </a:spcAft>
              <a:buNone/>
            </a:pPr>
            <a:endParaRPr>
              <a:solidFill>
                <a:schemeClr val="dk1"/>
              </a:solidFill>
              <a:latin typeface="Calibri"/>
              <a:ea typeface="Calibri"/>
              <a:cs typeface="Calibri"/>
              <a:sym typeface="Calibri"/>
            </a:endParaRPr>
          </a:p>
          <a:p>
            <a:pPr marL="215900" marR="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65" name="Google Shape;165;g152475f122d_1_7"/>
          <p:cNvSpPr txBox="1">
            <a:spLocks noGrp="1"/>
          </p:cNvSpPr>
          <p:nvPr>
            <p:ph type="body" idx="1"/>
          </p:nvPr>
        </p:nvSpPr>
        <p:spPr>
          <a:xfrm>
            <a:off x="50675" y="1543300"/>
            <a:ext cx="8841300" cy="4105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sz="2300" b="1">
                <a:solidFill>
                  <a:schemeClr val="dk1"/>
                </a:solidFill>
              </a:rPr>
              <a:t>MISSIE:</a:t>
            </a:r>
            <a:endParaRPr sz="1300">
              <a:solidFill>
                <a:srgbClr val="0576C2"/>
              </a:solidFill>
            </a:endParaRPr>
          </a:p>
          <a:p>
            <a:pPr marL="0" lvl="0" indent="0" algn="l" rtl="0">
              <a:spcBef>
                <a:spcPts val="1000"/>
              </a:spcBef>
              <a:spcAft>
                <a:spcPts val="0"/>
              </a:spcAft>
              <a:buClr>
                <a:schemeClr val="dk1"/>
              </a:buClr>
              <a:buSzPts val="2400"/>
              <a:buFont typeface="Arial"/>
              <a:buNone/>
            </a:pPr>
            <a:r>
              <a:rPr lang="en-US" sz="2300">
                <a:solidFill>
                  <a:schemeClr val="dk1"/>
                </a:solidFill>
              </a:rPr>
              <a:t>“Als loopbaanregisseur scheppen we voor alle Vlaamse burgers de ruimte om maximaal zelf hun loopbaan te ontwikkelen. Dat doen we met het oog op een vlottere arbeidsmarktwerking en welvaart voor iedereen.</a:t>
            </a:r>
            <a:endParaRPr sz="1300">
              <a:solidFill>
                <a:srgbClr val="0576C2"/>
              </a:solidFill>
            </a:endParaRPr>
          </a:p>
          <a:p>
            <a:pPr marL="0" lvl="0" indent="0" algn="l" rtl="0">
              <a:spcBef>
                <a:spcPts val="1000"/>
              </a:spcBef>
              <a:spcAft>
                <a:spcPts val="0"/>
              </a:spcAft>
              <a:buNone/>
            </a:pPr>
            <a:r>
              <a:rPr lang="en-US" sz="2300">
                <a:solidFill>
                  <a:schemeClr val="dk1"/>
                </a:solidFill>
              </a:rPr>
              <a:t>Als dienstverlener helpen we burgers bij het ontwikkelen van hun loopbaan in wisselwerking met de marktvraag. Daarin spelen wij helder samen met andere dienstverleners. Speciale aandacht hebben we voor burgers uit kansengroepen.”</a:t>
            </a:r>
            <a:endParaRPr sz="2300">
              <a:solidFill>
                <a:schemeClr val="dk1"/>
              </a:solidFill>
            </a:endParaRPr>
          </a:p>
          <a:p>
            <a:pPr marL="0" lvl="0" indent="0" algn="l" rtl="0">
              <a:spcBef>
                <a:spcPts val="1000"/>
              </a:spcBef>
              <a:spcAft>
                <a:spcPts val="0"/>
              </a:spcAft>
              <a:buClr>
                <a:schemeClr val="dk1"/>
              </a:buClr>
              <a:buSzPts val="2400"/>
              <a:buFont typeface="Arial"/>
              <a:buNone/>
            </a:pPr>
            <a:endParaRPr sz="2300">
              <a:solidFill>
                <a:schemeClr val="dk1"/>
              </a:solidFill>
            </a:endParaRPr>
          </a:p>
          <a:p>
            <a:pPr marL="0" lvl="0" indent="0" algn="l" rtl="0">
              <a:spcBef>
                <a:spcPts val="1000"/>
              </a:spcBef>
              <a:spcAft>
                <a:spcPts val="0"/>
              </a:spcAft>
              <a:buClr>
                <a:schemeClr val="dk1"/>
              </a:buClr>
              <a:buSzPts val="2400"/>
              <a:buFont typeface="Arial"/>
              <a:buNone/>
            </a:pPr>
            <a:endParaRPr sz="15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cc35d0b142_0_10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0" name="Google Shape;420;gcc35d0b142_0_10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Werktempo</a:t>
            </a:r>
            <a:endParaRPr sz="2000" b="1" i="0" u="none" strike="noStrike" cap="none">
              <a:solidFill>
                <a:srgbClr val="FFFFFF"/>
              </a:solidFill>
              <a:latin typeface="Calibri"/>
              <a:ea typeface="Calibri"/>
              <a:cs typeface="Calibri"/>
              <a:sym typeface="Calibri"/>
            </a:endParaRPr>
          </a:p>
        </p:txBody>
      </p:sp>
      <p:sp>
        <p:nvSpPr>
          <p:cNvPr id="421" name="Google Shape;421;gcc35d0b142_0_104"/>
          <p:cNvSpPr txBox="1"/>
          <p:nvPr/>
        </p:nvSpPr>
        <p:spPr>
          <a:xfrm>
            <a:off x="296975" y="1807167"/>
            <a:ext cx="8584200" cy="4185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Operationele definitie</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de snelheid van taakuitvoering.</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Gedragsindicatoren:</a:t>
            </a:r>
            <a:endParaRPr sz="14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Voert taken uit binnen het gevraagde tijdsbestek</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cc35d0b142_0_110"/>
          <p:cNvSpPr txBox="1">
            <a:spLocks noGrp="1"/>
          </p:cNvSpPr>
          <p:nvPr>
            <p:ph type="title"/>
          </p:nvPr>
        </p:nvSpPr>
        <p:spPr>
          <a:xfrm>
            <a:off x="331725" y="1513700"/>
            <a:ext cx="8491500" cy="447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400">
                <a:solidFill>
                  <a:schemeClr val="dk1"/>
                </a:solidFill>
              </a:rPr>
              <a:t>Heel belangrijk dat we een vergelijking met het REC maken.  Klant werkt even snel of sneller als andere doelgroep medewerkers geeft geen info over het REC.  Klant werkt trager dan andere doelgroep medewerkers, dat is duidelijk dat dit tav REC een probleem is.  Eventueel vergelijken met een werkbegeleider (houdt wel rekening met mogelijks meer ervaring).</a:t>
            </a:r>
            <a:endParaRPr sz="1400">
              <a:solidFill>
                <a:schemeClr val="dk1"/>
              </a:solidFill>
            </a:endParaRPr>
          </a:p>
          <a:p>
            <a:pPr marL="0" lvl="0" indent="0" algn="l" rtl="0">
              <a:lnSpc>
                <a:spcPct val="100000"/>
              </a:lnSpc>
              <a:spcBef>
                <a:spcPts val="0"/>
              </a:spcBef>
              <a:spcAft>
                <a:spcPts val="0"/>
              </a:spcAft>
              <a:buSzPts val="1800"/>
              <a:buNone/>
            </a:pPr>
            <a:endParaRPr sz="1400">
              <a:solidFill>
                <a:schemeClr val="dk1"/>
              </a:solidFill>
            </a:endParaRPr>
          </a:p>
          <a:p>
            <a:pPr marL="0" lvl="0" indent="0" algn="l" rtl="0">
              <a:lnSpc>
                <a:spcPct val="100000"/>
              </a:lnSpc>
              <a:spcBef>
                <a:spcPts val="0"/>
              </a:spcBef>
              <a:spcAft>
                <a:spcPts val="0"/>
              </a:spcAft>
              <a:buSzPts val="1800"/>
              <a:buNone/>
            </a:pPr>
            <a:r>
              <a:rPr lang="en-US" sz="1400">
                <a:solidFill>
                  <a:schemeClr val="dk1"/>
                </a:solidFill>
              </a:rPr>
              <a:t>Het is niet de bedoeling om klanten faalervaringen te laten opdoen.  Maar ook binnen een stage of arbeidszorg gebeurt het wellicht dat er op een bepaalde afdeling wel eens sneller gewerkt moet worden. Lukt dit, dan is dit een stap vooruit voor de klant.  Lukt dit niet, dan hoef je dit ook niet te laten duren en breng je de klant terug naar een aanvaardbaarder werktempo, maar je hebt dan wel een zicht op zijn snelheid tav het REC.</a:t>
            </a:r>
            <a:endParaRPr sz="34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cc35d0b142_0_11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2" name="Google Shape;432;gcc35d0b142_0_11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Calibri"/>
                <a:ea typeface="Calibri"/>
                <a:cs typeface="Calibri"/>
                <a:sym typeface="Calibri"/>
              </a:rPr>
              <a:t>Overige observaties</a:t>
            </a:r>
            <a:endParaRPr sz="2000" b="1" i="0" u="none" strike="noStrike" cap="none">
              <a:solidFill>
                <a:srgbClr val="FFFFFF"/>
              </a:solidFill>
              <a:latin typeface="Calibri"/>
              <a:ea typeface="Calibri"/>
              <a:cs typeface="Calibri"/>
              <a:sym typeface="Calibri"/>
            </a:endParaRPr>
          </a:p>
        </p:txBody>
      </p:sp>
      <p:sp>
        <p:nvSpPr>
          <p:cNvPr id="433" name="Google Shape;433;gcc35d0b142_0_114"/>
          <p:cNvSpPr txBox="1"/>
          <p:nvPr/>
        </p:nvSpPr>
        <p:spPr>
          <a:xfrm>
            <a:off x="204300" y="1312900"/>
            <a:ext cx="8676900" cy="5684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US" sz="1400" b="0" i="0" u="none" strike="noStrike" cap="none">
                <a:solidFill>
                  <a:schemeClr val="dk1"/>
                </a:solidFill>
                <a:latin typeface="Calibri"/>
                <a:ea typeface="Calibri"/>
                <a:cs typeface="Calibri"/>
                <a:sym typeface="Calibri"/>
              </a:rPr>
              <a:t>Vb: hoe komt iemand in het begin van een stage, art. 60, vrijwilligerswerk, … over?  Beleefd, vriendelijk, maakt hij oogcontact, in/formeel gedrag, goede/slechte manieren, … ?  Kortom wat is je eerste indruk van de persoon?</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 Aangaan van relaties</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Vb: Is je klant tijdig aanwezig op het werk?  Verwittigt hij als hij er niet of niet tijdig gaat geraken?  Houdt hij zich aan afspraken, brengt hij papieren bvb tijdig binnen? Houdt hij zich aan de afspraken rond pauzes?</a:t>
            </a:r>
            <a:endParaRPr sz="14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 Betrouwbaarheid</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Vb: Controleert men het eigen werk op fouten.  Werkt men ordelijk en netjes?  Belangrijk om dit te observeren binnen een gekend takenpakket.  Te nauwkeurig werken is geen probleem.  Mogelijks leidt dit wel tot problemen ovv werktempo?</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	→ nauwgezetheid</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Vb: heeft de klant een minder aangename lichaamsgeur of onverzorgde kledij?</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	→ Verzorgen van lichaamsdelen</a:t>
            </a:r>
            <a:endParaRPr sz="14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Vb: Werkt men goed samen met collega’s?  Gaat hij helpen als collega wat moeite heeft met iets?  Aanvaardt hij opdrachten?</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	→ Inschikkelijkheid</a:t>
            </a:r>
            <a:endParaRPr sz="14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Vb: werkt hij ook goed door bij taken die hij niet leuk vind?</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	→ Driftbeheersing</a:t>
            </a:r>
            <a:endParaRPr sz="14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Calibri"/>
                <a:ea typeface="Calibri"/>
                <a:cs typeface="Calibri"/>
                <a:sym typeface="Calibri"/>
              </a:rPr>
              <a:t>...</a:t>
            </a:r>
            <a:endParaRPr sz="2600" b="1" i="0" u="none" strike="noStrike" cap="none">
              <a:solidFill>
                <a:schemeClr val="dk1"/>
              </a:solidFill>
              <a:latin typeface="Calibri"/>
              <a:ea typeface="Calibri"/>
              <a:cs typeface="Calibri"/>
              <a:sym typeface="Calibri"/>
            </a:endParaRPr>
          </a:p>
          <a:p>
            <a:pPr marL="914400" marR="0" lvl="0" indent="0" algn="ctr"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91440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pic>
        <p:nvPicPr>
          <p:cNvPr id="439" name="Google Shape;439;p63"/>
          <p:cNvPicPr preferRelativeResize="0"/>
          <p:nvPr/>
        </p:nvPicPr>
        <p:blipFill rotWithShape="1">
          <a:blip r:embed="rId3">
            <a:alphaModFix/>
          </a:blip>
          <a:srcRect/>
          <a:stretch/>
        </p:blipFill>
        <p:spPr>
          <a:xfrm>
            <a:off x="0" y="1205025"/>
            <a:ext cx="3800475" cy="523575"/>
          </a:xfrm>
          <a:prstGeom prst="rect">
            <a:avLst/>
          </a:prstGeom>
          <a:noFill/>
          <a:ln>
            <a:noFill/>
          </a:ln>
        </p:spPr>
      </p:pic>
      <p:sp>
        <p:nvSpPr>
          <p:cNvPr id="440" name="Google Shape;440;p63"/>
          <p:cNvSpPr txBox="1"/>
          <p:nvPr/>
        </p:nvSpPr>
        <p:spPr>
          <a:xfrm>
            <a:off x="482950" y="1254125"/>
            <a:ext cx="3382500" cy="7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Indiceringsinstrument</a:t>
            </a:r>
            <a:endParaRPr sz="1400" b="0" i="0" u="none" strike="noStrike" cap="none">
              <a:solidFill>
                <a:srgbClr val="000000"/>
              </a:solidFill>
              <a:latin typeface="Arial"/>
              <a:ea typeface="Arial"/>
              <a:cs typeface="Arial"/>
              <a:sym typeface="Arial"/>
            </a:endParaRPr>
          </a:p>
        </p:txBody>
      </p:sp>
      <p:sp>
        <p:nvSpPr>
          <p:cNvPr id="441" name="Google Shape;441;p63"/>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76C2"/>
              </a:buClr>
              <a:buSzPts val="18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63"/>
          <p:cNvSpPr txBox="1"/>
          <p:nvPr/>
        </p:nvSpPr>
        <p:spPr>
          <a:xfrm>
            <a:off x="588962" y="2093912"/>
            <a:ext cx="7804150" cy="2738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Hoe is het indiceringsinstrument obv ICF opgebouwd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rgbClr val="000000"/>
              </a:buClr>
              <a:buSzPts val="1600"/>
              <a:buFont typeface="Noto Sans Symbols"/>
              <a:buChar char="⮚"/>
            </a:pPr>
            <a:r>
              <a:rPr lang="en-US" sz="1600" b="0" i="1" u="none" strike="noStrike" cap="none">
                <a:solidFill>
                  <a:srgbClr val="000000"/>
                </a:solidFill>
                <a:latin typeface="Arial"/>
                <a:ea typeface="Arial"/>
                <a:cs typeface="Arial"/>
                <a:sym typeface="Arial"/>
              </a:rPr>
              <a:t>  43 categorieën</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rgbClr val="000000"/>
              </a:buClr>
              <a:buSzPts val="1600"/>
              <a:buFont typeface="Noto Sans Symbols"/>
              <a:buChar char="⮚"/>
            </a:pPr>
            <a:r>
              <a:rPr lang="en-US" sz="1600" b="0" i="1" u="none" strike="noStrike" cap="none">
                <a:solidFill>
                  <a:srgbClr val="000000"/>
                </a:solidFill>
                <a:latin typeface="Arial"/>
                <a:ea typeface="Arial"/>
                <a:cs typeface="Arial"/>
                <a:sym typeface="Arial"/>
              </a:rPr>
              <a:t>  Elke categorie is voorzien van  </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rgbClr val="000000"/>
              </a:buClr>
              <a:buSzPts val="1600"/>
              <a:buFont typeface="Arial"/>
              <a:buNone/>
            </a:pPr>
            <a:r>
              <a:rPr lang="en-US" sz="1600" b="0" i="1" u="none" strike="noStrike" cap="none">
                <a:solidFill>
                  <a:srgbClr val="000000"/>
                </a:solidFill>
                <a:latin typeface="Arial"/>
                <a:ea typeface="Arial"/>
                <a:cs typeface="Arial"/>
                <a:sym typeface="Arial"/>
              </a:rPr>
              <a:t>		- een operationele definitie </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rgbClr val="000000"/>
              </a:buClr>
              <a:buSzPts val="1600"/>
              <a:buFont typeface="Arial"/>
              <a:buNone/>
            </a:pPr>
            <a:r>
              <a:rPr lang="en-US" sz="1600" b="0" i="1" u="none" strike="noStrike" cap="none">
                <a:solidFill>
                  <a:srgbClr val="000000"/>
                </a:solidFill>
                <a:latin typeface="Arial"/>
                <a:ea typeface="Arial"/>
                <a:cs typeface="Arial"/>
                <a:sym typeface="Arial"/>
              </a:rPr>
              <a:t>		- en een aantal gedragsindicatoren</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443" name="Google Shape;443;p63"/>
          <p:cNvPicPr preferRelativeResize="0"/>
          <p:nvPr/>
        </p:nvPicPr>
        <p:blipFill rotWithShape="1">
          <a:blip r:embed="rId4">
            <a:alphaModFix/>
          </a:blip>
          <a:srcRect/>
          <a:stretch/>
        </p:blipFill>
        <p:spPr>
          <a:xfrm>
            <a:off x="239712" y="3841750"/>
            <a:ext cx="8505825" cy="1428750"/>
          </a:xfrm>
          <a:prstGeom prst="rect">
            <a:avLst/>
          </a:prstGeom>
          <a:noFill/>
          <a:ln>
            <a:noFill/>
          </a:ln>
        </p:spPr>
      </p:pic>
      <p:pic>
        <p:nvPicPr>
          <p:cNvPr id="444" name="Google Shape;444;p63"/>
          <p:cNvPicPr preferRelativeResize="0"/>
          <p:nvPr/>
        </p:nvPicPr>
        <p:blipFill rotWithShape="1">
          <a:blip r:embed="rId5">
            <a:alphaModFix/>
          </a:blip>
          <a:srcRect/>
          <a:stretch/>
        </p:blipFill>
        <p:spPr>
          <a:xfrm>
            <a:off x="204787" y="5386387"/>
            <a:ext cx="8534400" cy="14573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pic>
        <p:nvPicPr>
          <p:cNvPr id="450" name="Google Shape;450;p64"/>
          <p:cNvPicPr preferRelativeResize="0"/>
          <p:nvPr/>
        </p:nvPicPr>
        <p:blipFill rotWithShape="1">
          <a:blip r:embed="rId3">
            <a:alphaModFix/>
          </a:blip>
          <a:srcRect/>
          <a:stretch/>
        </p:blipFill>
        <p:spPr>
          <a:xfrm>
            <a:off x="-207962" y="1325562"/>
            <a:ext cx="3800475" cy="625475"/>
          </a:xfrm>
          <a:prstGeom prst="rect">
            <a:avLst/>
          </a:prstGeom>
          <a:noFill/>
          <a:ln>
            <a:noFill/>
          </a:ln>
        </p:spPr>
      </p:pic>
      <p:sp>
        <p:nvSpPr>
          <p:cNvPr id="451" name="Google Shape;451;p64"/>
          <p:cNvSpPr txBox="1"/>
          <p:nvPr/>
        </p:nvSpPr>
        <p:spPr>
          <a:xfrm>
            <a:off x="75737" y="1438338"/>
            <a:ext cx="3233100" cy="39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Indiceringsinstrument</a:t>
            </a:r>
            <a:endParaRPr sz="1400" b="0" i="0" u="none" strike="noStrike" cap="none">
              <a:solidFill>
                <a:srgbClr val="000000"/>
              </a:solidFill>
              <a:latin typeface="Arial"/>
              <a:ea typeface="Arial"/>
              <a:cs typeface="Arial"/>
              <a:sym typeface="Arial"/>
            </a:endParaRPr>
          </a:p>
        </p:txBody>
      </p:sp>
      <p:sp>
        <p:nvSpPr>
          <p:cNvPr id="452" name="Google Shape;452;p64"/>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76C2"/>
              </a:buClr>
              <a:buSzPts val="1800"/>
              <a:buFont typeface="Arial"/>
              <a:buNone/>
            </a:pPr>
            <a:endParaRPr sz="1400" b="0" i="0" u="none" strike="noStrike" cap="none">
              <a:solidFill>
                <a:srgbClr val="000000"/>
              </a:solidFill>
              <a:latin typeface="Arial"/>
              <a:ea typeface="Arial"/>
              <a:cs typeface="Arial"/>
              <a:sym typeface="Arial"/>
            </a:endParaRPr>
          </a:p>
        </p:txBody>
      </p:sp>
      <p:graphicFrame>
        <p:nvGraphicFramePr>
          <p:cNvPr id="453" name="Google Shape;453;p64"/>
          <p:cNvGraphicFramePr/>
          <p:nvPr/>
        </p:nvGraphicFramePr>
        <p:xfrm>
          <a:off x="1692275" y="2116137"/>
          <a:ext cx="3000000" cy="3000000"/>
        </p:xfrm>
        <a:graphic>
          <a:graphicData uri="http://schemas.openxmlformats.org/drawingml/2006/table">
            <a:tbl>
              <a:tblPr>
                <a:noFill/>
                <a:tableStyleId>{1C874295-7E84-4B4F-9456-2433364845B6}</a:tableStyleId>
              </a:tblPr>
              <a:tblGrid>
                <a:gridCol w="5748325">
                  <a:extLst>
                    <a:ext uri="{9D8B030D-6E8A-4147-A177-3AD203B41FA5}">
                      <a16:colId xmlns:a16="http://schemas.microsoft.com/office/drawing/2014/main" val="20000"/>
                    </a:ext>
                  </a:extLst>
                </a:gridCol>
              </a:tblGrid>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I.</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Functies</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Inschikkelijkheid </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2825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 Nauwgezetheid</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 Psychische stabiliteit</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 Vertrouwen </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 Betrouwbaarheid</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5"/>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6. Motivatie</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r h="2825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7. Hunkering</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7"/>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8. Driftbeheersing</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8"/>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9. Aandacht</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9"/>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10 Tijdmanagement</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0"/>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11. Cognitieve flexibiliteit</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1"/>
                  </a:ext>
                </a:extLst>
              </a:tr>
              <a:tr h="2825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12. Inzicht </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2"/>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13. Algemeen fysiek uithoudingsvermogen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3"/>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14. Pijngewaarwording</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pic>
        <p:nvPicPr>
          <p:cNvPr id="459" name="Google Shape;459;p65"/>
          <p:cNvPicPr preferRelativeResize="0"/>
          <p:nvPr/>
        </p:nvPicPr>
        <p:blipFill rotWithShape="1">
          <a:blip r:embed="rId3">
            <a:alphaModFix/>
          </a:blip>
          <a:srcRect/>
          <a:stretch/>
        </p:blipFill>
        <p:spPr>
          <a:xfrm>
            <a:off x="-304800" y="1601787"/>
            <a:ext cx="3800475" cy="625475"/>
          </a:xfrm>
          <a:prstGeom prst="rect">
            <a:avLst/>
          </a:prstGeom>
          <a:noFill/>
          <a:ln>
            <a:noFill/>
          </a:ln>
        </p:spPr>
      </p:pic>
      <p:sp>
        <p:nvSpPr>
          <p:cNvPr id="460" name="Google Shape;460;p65"/>
          <p:cNvSpPr txBox="1"/>
          <p:nvPr/>
        </p:nvSpPr>
        <p:spPr>
          <a:xfrm>
            <a:off x="230187" y="1765300"/>
            <a:ext cx="3151187"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Indiceringsinstrument</a:t>
            </a:r>
            <a:endParaRPr sz="1400" b="0" i="0" u="none" strike="noStrike" cap="none">
              <a:solidFill>
                <a:srgbClr val="000000"/>
              </a:solidFill>
              <a:latin typeface="Arial"/>
              <a:ea typeface="Arial"/>
              <a:cs typeface="Arial"/>
              <a:sym typeface="Arial"/>
            </a:endParaRPr>
          </a:p>
        </p:txBody>
      </p:sp>
      <p:sp>
        <p:nvSpPr>
          <p:cNvPr id="461" name="Google Shape;461;p65"/>
          <p:cNvSpPr txBox="1"/>
          <p:nvPr/>
        </p:nvSpPr>
        <p:spPr>
          <a:xfrm>
            <a:off x="347662" y="1254125"/>
            <a:ext cx="80645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62" name="Google Shape;462;p65"/>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76C2"/>
              </a:buClr>
              <a:buSzPts val="1800"/>
              <a:buFont typeface="Arial"/>
              <a:buNone/>
            </a:pPr>
            <a:endParaRPr sz="1400" b="0" i="0" u="none" strike="noStrike" cap="none">
              <a:solidFill>
                <a:srgbClr val="000000"/>
              </a:solidFill>
              <a:latin typeface="Arial"/>
              <a:ea typeface="Arial"/>
              <a:cs typeface="Arial"/>
              <a:sym typeface="Arial"/>
            </a:endParaRPr>
          </a:p>
        </p:txBody>
      </p:sp>
      <p:graphicFrame>
        <p:nvGraphicFramePr>
          <p:cNvPr id="463" name="Google Shape;463;p65"/>
          <p:cNvGraphicFramePr/>
          <p:nvPr/>
        </p:nvGraphicFramePr>
        <p:xfrm>
          <a:off x="1595437" y="2382837"/>
          <a:ext cx="3000000" cy="3000000"/>
        </p:xfrm>
        <a:graphic>
          <a:graphicData uri="http://schemas.openxmlformats.org/drawingml/2006/table">
            <a:tbl>
              <a:tblPr>
                <a:noFill/>
                <a:tableStyleId>{1C874295-7E84-4B4F-9456-2433364845B6}</a:tableStyleId>
              </a:tblPr>
              <a:tblGrid>
                <a:gridCol w="5272075">
                  <a:extLst>
                    <a:ext uri="{9D8B030D-6E8A-4147-A177-3AD203B41FA5}">
                      <a16:colId xmlns:a16="http://schemas.microsoft.com/office/drawing/2014/main" val="20000"/>
                    </a:ext>
                  </a:extLst>
                </a:gridCol>
              </a:tblGrid>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II. Activiteiten en participatie</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15. Ontwikkelen van vaardigheden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2825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16. Toepassen van kennis (niet anders gespecifieerd)</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17. Rekenen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18. Oplossen van problemen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19. Besluiten nemen </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5"/>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 Omgaan met stress</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r h="2825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21. Mobiliteit</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7"/>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22. Verzorgen van lichaamsdelen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8"/>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23. Zorgdragen voor eigen gezondheid</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9"/>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24. Verwerven van woonruimte</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0"/>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25. Aangaan van relaties</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1"/>
                  </a:ext>
                </a:extLst>
              </a:tr>
              <a:tr h="2825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26. Economische zelfstandigheid</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2"/>
                  </a:ext>
                </a:extLst>
              </a:tr>
              <a:tr h="2841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27. Sociale activiteiten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pic>
        <p:nvPicPr>
          <p:cNvPr id="469" name="Google Shape;469;p66"/>
          <p:cNvPicPr preferRelativeResize="0"/>
          <p:nvPr/>
        </p:nvPicPr>
        <p:blipFill rotWithShape="1">
          <a:blip r:embed="rId3">
            <a:alphaModFix/>
          </a:blip>
          <a:srcRect/>
          <a:stretch/>
        </p:blipFill>
        <p:spPr>
          <a:xfrm>
            <a:off x="-304800" y="1506537"/>
            <a:ext cx="3800475" cy="625475"/>
          </a:xfrm>
          <a:prstGeom prst="rect">
            <a:avLst/>
          </a:prstGeom>
          <a:noFill/>
          <a:ln>
            <a:noFill/>
          </a:ln>
        </p:spPr>
      </p:pic>
      <p:sp>
        <p:nvSpPr>
          <p:cNvPr id="470" name="Google Shape;470;p66"/>
          <p:cNvSpPr txBox="1"/>
          <p:nvPr/>
        </p:nvSpPr>
        <p:spPr>
          <a:xfrm>
            <a:off x="230187" y="1670050"/>
            <a:ext cx="3151187"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Indiceringsinstrument</a:t>
            </a:r>
            <a:endParaRPr sz="1400" b="0" i="0" u="none" strike="noStrike" cap="none">
              <a:solidFill>
                <a:srgbClr val="000000"/>
              </a:solidFill>
              <a:latin typeface="Arial"/>
              <a:ea typeface="Arial"/>
              <a:cs typeface="Arial"/>
              <a:sym typeface="Arial"/>
            </a:endParaRPr>
          </a:p>
        </p:txBody>
      </p:sp>
      <p:sp>
        <p:nvSpPr>
          <p:cNvPr id="471" name="Google Shape;471;p66"/>
          <p:cNvSpPr txBox="1"/>
          <p:nvPr/>
        </p:nvSpPr>
        <p:spPr>
          <a:xfrm>
            <a:off x="347662" y="1254125"/>
            <a:ext cx="80645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72" name="Google Shape;472;p66"/>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76C2"/>
              </a:buClr>
              <a:buSzPts val="1800"/>
              <a:buFont typeface="Arial"/>
              <a:buNone/>
            </a:pPr>
            <a:endParaRPr sz="1400" b="0" i="0" u="none" strike="noStrike" cap="none">
              <a:solidFill>
                <a:srgbClr val="000000"/>
              </a:solidFill>
              <a:latin typeface="Arial"/>
              <a:ea typeface="Arial"/>
              <a:cs typeface="Arial"/>
              <a:sym typeface="Arial"/>
            </a:endParaRPr>
          </a:p>
        </p:txBody>
      </p:sp>
      <p:graphicFrame>
        <p:nvGraphicFramePr>
          <p:cNvPr id="473" name="Google Shape;473;p66"/>
          <p:cNvGraphicFramePr/>
          <p:nvPr/>
        </p:nvGraphicFramePr>
        <p:xfrm>
          <a:off x="1943100" y="2297112"/>
          <a:ext cx="3000000" cy="3000000"/>
        </p:xfrm>
        <a:graphic>
          <a:graphicData uri="http://schemas.openxmlformats.org/drawingml/2006/table">
            <a:tbl>
              <a:tblPr>
                <a:noFill/>
                <a:tableStyleId>{1C874295-7E84-4B4F-9456-2433364845B6}</a:tableStyleId>
              </a:tblPr>
              <a:tblGrid>
                <a:gridCol w="5800725">
                  <a:extLst>
                    <a:ext uri="{9D8B030D-6E8A-4147-A177-3AD203B41FA5}">
                      <a16:colId xmlns:a16="http://schemas.microsoft.com/office/drawing/2014/main" val="20000"/>
                    </a:ext>
                  </a:extLst>
                </a:gridCol>
              </a:tblGrid>
              <a:tr h="357175">
                <a:tc>
                  <a:txBody>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III.  Omgevingsfactoren of externe factoren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r h="3365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28. Ondersteuning en relatie met de naaste familie</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3365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29. Ondersteuning en relatie met vrienden </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3365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30. ondersteuning en relatie met collega’s </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r h="3365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31. Ondersteuning en relatie met meerderen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35400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32. Ondersteuning en relatie met andere dienstverleners</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5"/>
                  </a:ext>
                </a:extLst>
              </a:tr>
              <a:tr h="33655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33. Maatschappelijke attitudes</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r h="3571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34. Producten en technologie</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pic>
        <p:nvPicPr>
          <p:cNvPr id="479" name="Google Shape;479;p67"/>
          <p:cNvPicPr preferRelativeResize="0"/>
          <p:nvPr/>
        </p:nvPicPr>
        <p:blipFill rotWithShape="1">
          <a:blip r:embed="rId3">
            <a:alphaModFix/>
          </a:blip>
          <a:srcRect/>
          <a:stretch/>
        </p:blipFill>
        <p:spPr>
          <a:xfrm>
            <a:off x="-304800" y="1360487"/>
            <a:ext cx="3800475" cy="625475"/>
          </a:xfrm>
          <a:prstGeom prst="rect">
            <a:avLst/>
          </a:prstGeom>
          <a:noFill/>
          <a:ln>
            <a:noFill/>
          </a:ln>
        </p:spPr>
      </p:pic>
      <p:sp>
        <p:nvSpPr>
          <p:cNvPr id="480" name="Google Shape;480;p67"/>
          <p:cNvSpPr txBox="1"/>
          <p:nvPr/>
        </p:nvSpPr>
        <p:spPr>
          <a:xfrm>
            <a:off x="230187" y="1524000"/>
            <a:ext cx="3151187"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Indiceringsinstrument</a:t>
            </a:r>
            <a:endParaRPr sz="1400" b="0" i="0" u="none" strike="noStrike" cap="none">
              <a:solidFill>
                <a:srgbClr val="000000"/>
              </a:solidFill>
              <a:latin typeface="Arial"/>
              <a:ea typeface="Arial"/>
              <a:cs typeface="Arial"/>
              <a:sym typeface="Arial"/>
            </a:endParaRPr>
          </a:p>
        </p:txBody>
      </p:sp>
      <p:sp>
        <p:nvSpPr>
          <p:cNvPr id="481" name="Google Shape;481;p67"/>
          <p:cNvSpPr txBox="1"/>
          <p:nvPr/>
        </p:nvSpPr>
        <p:spPr>
          <a:xfrm>
            <a:off x="347662" y="1254125"/>
            <a:ext cx="80645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82" name="Google Shape;482;p67"/>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76C2"/>
              </a:buClr>
              <a:buSzPts val="1800"/>
              <a:buFont typeface="Arial"/>
              <a:buNone/>
            </a:pPr>
            <a:endParaRPr sz="1400" b="0" i="0" u="none" strike="noStrike" cap="none">
              <a:solidFill>
                <a:srgbClr val="000000"/>
              </a:solidFill>
              <a:latin typeface="Arial"/>
              <a:ea typeface="Arial"/>
              <a:cs typeface="Arial"/>
              <a:sym typeface="Arial"/>
            </a:endParaRPr>
          </a:p>
        </p:txBody>
      </p:sp>
      <p:graphicFrame>
        <p:nvGraphicFramePr>
          <p:cNvPr id="483" name="Google Shape;483;p67"/>
          <p:cNvGraphicFramePr/>
          <p:nvPr/>
        </p:nvGraphicFramePr>
        <p:xfrm>
          <a:off x="1657350" y="2589212"/>
          <a:ext cx="3000000" cy="3000000"/>
        </p:xfrm>
        <a:graphic>
          <a:graphicData uri="http://schemas.openxmlformats.org/drawingml/2006/table">
            <a:tbl>
              <a:tblPr>
                <a:noFill/>
                <a:tableStyleId>{1C874295-7E84-4B4F-9456-2433364845B6}</a:tableStyleId>
              </a:tblPr>
              <a:tblGrid>
                <a:gridCol w="4483100">
                  <a:extLst>
                    <a:ext uri="{9D8B030D-6E8A-4147-A177-3AD203B41FA5}">
                      <a16:colId xmlns:a16="http://schemas.microsoft.com/office/drawing/2014/main" val="20000"/>
                    </a:ext>
                  </a:extLst>
                </a:gridCol>
              </a:tblGrid>
              <a:tr h="319075">
                <a:tc>
                  <a:txBody>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IV. Persoonlijke factoren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r h="30162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35. Werkervaring </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30162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36. Opleiding</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30320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37. Gezinslast</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r h="30162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38. Copingsstijl</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30162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39. Kennis van de Nederlandse taal</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5"/>
                  </a:ext>
                </a:extLst>
              </a:tr>
              <a:tr h="3190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40. Medische factoren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pic>
        <p:nvPicPr>
          <p:cNvPr id="489" name="Google Shape;489;p68"/>
          <p:cNvPicPr preferRelativeResize="0"/>
          <p:nvPr/>
        </p:nvPicPr>
        <p:blipFill rotWithShape="1">
          <a:blip r:embed="rId3">
            <a:alphaModFix/>
          </a:blip>
          <a:srcRect/>
          <a:stretch/>
        </p:blipFill>
        <p:spPr>
          <a:xfrm>
            <a:off x="-290512" y="1363662"/>
            <a:ext cx="3800475" cy="625475"/>
          </a:xfrm>
          <a:prstGeom prst="rect">
            <a:avLst/>
          </a:prstGeom>
          <a:noFill/>
          <a:ln>
            <a:noFill/>
          </a:ln>
        </p:spPr>
      </p:pic>
      <p:sp>
        <p:nvSpPr>
          <p:cNvPr id="490" name="Google Shape;490;p68"/>
          <p:cNvSpPr txBox="1"/>
          <p:nvPr/>
        </p:nvSpPr>
        <p:spPr>
          <a:xfrm>
            <a:off x="246062" y="1579562"/>
            <a:ext cx="314960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Indiceringsinstrument</a:t>
            </a:r>
            <a:endParaRPr sz="1400" b="0" i="0" u="none" strike="noStrike" cap="none">
              <a:solidFill>
                <a:srgbClr val="000000"/>
              </a:solidFill>
              <a:latin typeface="Arial"/>
              <a:ea typeface="Arial"/>
              <a:cs typeface="Arial"/>
              <a:sym typeface="Arial"/>
            </a:endParaRPr>
          </a:p>
        </p:txBody>
      </p:sp>
      <p:sp>
        <p:nvSpPr>
          <p:cNvPr id="491" name="Google Shape;491;p68"/>
          <p:cNvSpPr txBox="1"/>
          <p:nvPr/>
        </p:nvSpPr>
        <p:spPr>
          <a:xfrm>
            <a:off x="347662" y="1525587"/>
            <a:ext cx="80645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92" name="Google Shape;492;p68"/>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76C2"/>
              </a:buClr>
              <a:buSzPts val="1800"/>
              <a:buFont typeface="Arial"/>
              <a:buNone/>
            </a:pPr>
            <a:endParaRPr sz="1400" b="0" i="0" u="none" strike="noStrike" cap="none">
              <a:solidFill>
                <a:srgbClr val="000000"/>
              </a:solidFill>
              <a:latin typeface="Arial"/>
              <a:ea typeface="Arial"/>
              <a:cs typeface="Arial"/>
              <a:sym typeface="Arial"/>
            </a:endParaRPr>
          </a:p>
        </p:txBody>
      </p:sp>
      <p:graphicFrame>
        <p:nvGraphicFramePr>
          <p:cNvPr id="493" name="Google Shape;493;p68"/>
          <p:cNvGraphicFramePr/>
          <p:nvPr/>
        </p:nvGraphicFramePr>
        <p:xfrm>
          <a:off x="1804987" y="2620962"/>
          <a:ext cx="3000000" cy="3000000"/>
        </p:xfrm>
        <a:graphic>
          <a:graphicData uri="http://schemas.openxmlformats.org/drawingml/2006/table">
            <a:tbl>
              <a:tblPr>
                <a:noFill/>
                <a:tableStyleId>{1C874295-7E84-4B4F-9456-2433364845B6}</a:tableStyleId>
              </a:tblPr>
              <a:tblGrid>
                <a:gridCol w="4349750">
                  <a:extLst>
                    <a:ext uri="{9D8B030D-6E8A-4147-A177-3AD203B41FA5}">
                      <a16:colId xmlns:a16="http://schemas.microsoft.com/office/drawing/2014/main" val="20000"/>
                    </a:ext>
                  </a:extLst>
                </a:gridCol>
              </a:tblGrid>
              <a:tr h="523875">
                <a:tc>
                  <a:txBody>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V. Andere werkvaardigheden</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r h="49530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41. Fijne motoriek</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495300">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42. Grove motoriek</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5238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43. Werktempo</a:t>
                      </a:r>
                      <a:endParaRPr sz="1400" u="none" strike="noStrike" cap="none"/>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16cd9cd5172_0_0"/>
          <p:cNvSpPr txBox="1">
            <a:spLocks noGrp="1"/>
          </p:cNvSpPr>
          <p:nvPr>
            <p:ph type="sldNum" idx="12"/>
          </p:nvPr>
        </p:nvSpPr>
        <p:spPr>
          <a:xfrm>
            <a:off x="8721725" y="279400"/>
            <a:ext cx="324000" cy="33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576C2"/>
              </a:buClr>
              <a:buSzPts val="1800"/>
              <a:buFont typeface="Arial"/>
              <a:buNone/>
            </a:pPr>
            <a:fld id="{00000000-1234-1234-1234-123412341234}" type="slidenum">
              <a:rPr lang="en-US"/>
              <a:t>49</a:t>
            </a:fld>
            <a:endParaRPr/>
          </a:p>
        </p:txBody>
      </p:sp>
      <p:sp>
        <p:nvSpPr>
          <p:cNvPr id="500" name="Google Shape;500;g16cd9cd5172_0_0"/>
          <p:cNvSpPr txBox="1"/>
          <p:nvPr/>
        </p:nvSpPr>
        <p:spPr>
          <a:xfrm>
            <a:off x="2823875" y="726150"/>
            <a:ext cx="4792500" cy="5033400"/>
          </a:xfrm>
          <a:prstGeom prst="rect">
            <a:avLst/>
          </a:prstGeom>
          <a:noFill/>
          <a:ln>
            <a:noFill/>
          </a:ln>
        </p:spPr>
        <p:txBody>
          <a:bodyPr spcFirstLastPara="1" wrap="square" lIns="91425" tIns="91425" rIns="91425" bIns="91425" anchor="t" anchorCtr="0">
            <a:spAutoFit/>
          </a:bodyPr>
          <a:lstStyle/>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nauwgezetheid (ICF 1)</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psychische stabiliteit (ICF 2)</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vertrouwen (ICF 3)</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betrouwbaarheid (ICF 4)</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driftbeheersing (ICF 7)</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aandacht (ICF 9)</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tijdmanagement (ICF 10)</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cognitieve flexibiliteit (ICF 11)</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inzicht (ICF 12)</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algemeen fysiek uithoudingsvermogen (ICF 13)</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ontwikkelen van vaardigheden (ICF 15)</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oplossen van problemen (ICF 18)</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besluiten nemen (ICF 19)</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omgaan met stress (ICF 20)</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mobiliteit (ICF 21)</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aangaan van relaties (ICF 25)</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economische zelfstandigheid (ICF 26)</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werkervaring (ICF 35)</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copingstijl (ICF 38)</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medische factoren (ICF 40)</a:t>
            </a:r>
            <a:endParaRPr sz="1500">
              <a:solidFill>
                <a:schemeClr val="dk1"/>
              </a:solidFill>
              <a:latin typeface="Calibri"/>
              <a:ea typeface="Calibri"/>
              <a:cs typeface="Calibri"/>
              <a:sym typeface="Calibri"/>
            </a:endParaRPr>
          </a:p>
          <a:p>
            <a:pPr marL="228600" lvl="0" indent="-323850" algn="l" rtl="0">
              <a:spcBef>
                <a:spcPts val="0"/>
              </a:spcBef>
              <a:spcAft>
                <a:spcPts val="0"/>
              </a:spcAft>
              <a:buClr>
                <a:schemeClr val="dk1"/>
              </a:buClr>
              <a:buSzPts val="1500"/>
              <a:buFont typeface="Calibri"/>
              <a:buChar char="o"/>
            </a:pPr>
            <a:r>
              <a:rPr lang="en-US" sz="1500">
                <a:solidFill>
                  <a:schemeClr val="dk1"/>
                </a:solidFill>
                <a:latin typeface="Calibri"/>
                <a:ea typeface="Calibri"/>
                <a:cs typeface="Calibri"/>
                <a:sym typeface="Calibri"/>
              </a:rPr>
              <a:t>werktempo (ICF 43)</a:t>
            </a:r>
            <a:endParaRPr sz="1900">
              <a:latin typeface="Calibri"/>
              <a:ea typeface="Calibri"/>
              <a:cs typeface="Calibri"/>
              <a:sym typeface="Calibri"/>
            </a:endParaRPr>
          </a:p>
        </p:txBody>
      </p:sp>
      <p:sp>
        <p:nvSpPr>
          <p:cNvPr id="501" name="Google Shape;501;g16cd9cd5172_0_0"/>
          <p:cNvSpPr txBox="1"/>
          <p:nvPr/>
        </p:nvSpPr>
        <p:spPr>
          <a:xfrm>
            <a:off x="855225" y="242050"/>
            <a:ext cx="7100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2"/>
                </a:solidFill>
              </a:rPr>
              <a:t>ICF 21 in kader van LDE </a:t>
            </a:r>
            <a:endParaRPr sz="2400" b="1">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52475f122d_1_34"/>
          <p:cNvSpPr txBox="1">
            <a:spLocks noGrp="1"/>
          </p:cNvSpPr>
          <p:nvPr>
            <p:ph type="title"/>
          </p:nvPr>
        </p:nvSpPr>
        <p:spPr>
          <a:xfrm>
            <a:off x="265725" y="1505425"/>
            <a:ext cx="8585400" cy="428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1800">
              <a:solidFill>
                <a:schemeClr val="dk1"/>
              </a:solidFill>
            </a:endParaRPr>
          </a:p>
          <a:p>
            <a:pPr marL="0" lvl="0" indent="-152400" algn="l" rtl="0">
              <a:spcBef>
                <a:spcPts val="0"/>
              </a:spcBef>
              <a:spcAft>
                <a:spcPts val="0"/>
              </a:spcAft>
              <a:buClr>
                <a:schemeClr val="dk1"/>
              </a:buClr>
              <a:buSzPts val="2400"/>
              <a:buFont typeface="Arial"/>
              <a:buChar char="•"/>
            </a:pPr>
            <a:r>
              <a:rPr lang="en-US" sz="2400" b="1">
                <a:solidFill>
                  <a:schemeClr val="dk1"/>
                </a:solidFill>
              </a:rPr>
              <a:t>ACTORROL : </a:t>
            </a:r>
            <a:endParaRPr sz="1400">
              <a:solidFill>
                <a:srgbClr val="0576C2"/>
              </a:solidFill>
            </a:endParaRPr>
          </a:p>
          <a:p>
            <a:pPr marL="0" lvl="0" indent="0" algn="l" rtl="0">
              <a:spcBef>
                <a:spcPts val="0"/>
              </a:spcBef>
              <a:spcAft>
                <a:spcPts val="0"/>
              </a:spcAft>
              <a:buNone/>
            </a:pPr>
            <a:endParaRPr sz="2400" b="1">
              <a:solidFill>
                <a:schemeClr val="dk1"/>
              </a:solidFill>
            </a:endParaRPr>
          </a:p>
          <a:p>
            <a:pPr marL="0" lvl="0" indent="0" algn="l" rtl="0">
              <a:spcBef>
                <a:spcPts val="0"/>
              </a:spcBef>
              <a:spcAft>
                <a:spcPts val="0"/>
              </a:spcAft>
              <a:buNone/>
            </a:pPr>
            <a:r>
              <a:rPr lang="en-US" sz="2400" b="1">
                <a:solidFill>
                  <a:schemeClr val="dk1"/>
                </a:solidFill>
              </a:rPr>
              <a:t>- </a:t>
            </a:r>
            <a:r>
              <a:rPr lang="en-US" sz="2400">
                <a:solidFill>
                  <a:schemeClr val="dk1"/>
                </a:solidFill>
              </a:rPr>
              <a:t>VDAB heeft rol als opleider en bemiddelaar</a:t>
            </a:r>
            <a:endParaRPr sz="1400">
              <a:solidFill>
                <a:srgbClr val="0576C2"/>
              </a:solidFill>
            </a:endParaRPr>
          </a:p>
          <a:p>
            <a:pPr marL="0" lvl="0" indent="0" algn="l" rtl="0">
              <a:spcBef>
                <a:spcPts val="0"/>
              </a:spcBef>
              <a:spcAft>
                <a:spcPts val="0"/>
              </a:spcAft>
              <a:buNone/>
            </a:pPr>
            <a:endParaRPr sz="2400">
              <a:solidFill>
                <a:schemeClr val="dk1"/>
              </a:solidFill>
            </a:endParaRPr>
          </a:p>
          <a:p>
            <a:pPr marL="0" lvl="0" indent="-152400" algn="l" rtl="0">
              <a:spcBef>
                <a:spcPts val="0"/>
              </a:spcBef>
              <a:spcAft>
                <a:spcPts val="0"/>
              </a:spcAft>
              <a:buClr>
                <a:schemeClr val="dk1"/>
              </a:buClr>
              <a:buSzPts val="2400"/>
              <a:buFont typeface="Arial"/>
              <a:buChar char="•"/>
            </a:pPr>
            <a:r>
              <a:rPr lang="en-US" sz="2400" b="1">
                <a:solidFill>
                  <a:schemeClr val="dk1"/>
                </a:solidFill>
              </a:rPr>
              <a:t>REGISSEURSROL: </a:t>
            </a:r>
            <a:endParaRPr sz="1400">
              <a:solidFill>
                <a:srgbClr val="0576C2"/>
              </a:solidFill>
            </a:endParaRPr>
          </a:p>
          <a:p>
            <a:pPr marL="0" lvl="0" indent="0" algn="l" rtl="0">
              <a:spcBef>
                <a:spcPts val="0"/>
              </a:spcBef>
              <a:spcAft>
                <a:spcPts val="0"/>
              </a:spcAft>
              <a:buNone/>
            </a:pPr>
            <a:r>
              <a:rPr lang="en-US" sz="2400">
                <a:solidFill>
                  <a:schemeClr val="dk1"/>
                </a:solidFill>
              </a:rPr>
              <a:t>	</a:t>
            </a:r>
            <a:endParaRPr sz="1400">
              <a:solidFill>
                <a:srgbClr val="0576C2"/>
              </a:solidFill>
            </a:endParaRPr>
          </a:p>
          <a:p>
            <a:pPr marL="0" lvl="0" indent="0" algn="l" rtl="0">
              <a:spcBef>
                <a:spcPts val="0"/>
              </a:spcBef>
              <a:spcAft>
                <a:spcPts val="0"/>
              </a:spcAft>
              <a:buNone/>
            </a:pPr>
            <a:r>
              <a:rPr lang="en-US" sz="2400" b="1">
                <a:solidFill>
                  <a:schemeClr val="dk1"/>
                </a:solidFill>
              </a:rPr>
              <a:t>-</a:t>
            </a:r>
            <a:r>
              <a:rPr lang="en-US" sz="2400">
                <a:solidFill>
                  <a:schemeClr val="dk1"/>
                </a:solidFill>
              </a:rPr>
              <a:t> VDAB laat ook overige arbeidsmarkt spelers met elkaar samenwerken 	binnen het beleidskader gericht op werk</a:t>
            </a:r>
            <a:endParaRPr sz="1400">
              <a:solidFill>
                <a:srgbClr val="0576C2"/>
              </a:solidFill>
            </a:endParaRPr>
          </a:p>
          <a:p>
            <a:pPr marL="0" lvl="0" indent="0" algn="l" rtl="0">
              <a:spcBef>
                <a:spcPts val="0"/>
              </a:spcBef>
              <a:spcAft>
                <a:spcPts val="0"/>
              </a:spcAft>
              <a:buNone/>
            </a:pPr>
            <a:endParaRPr sz="2400" b="1">
              <a:solidFill>
                <a:schemeClr val="dk1"/>
              </a:solidFill>
            </a:endParaRPr>
          </a:p>
          <a:p>
            <a:pPr marL="0" lvl="0" indent="0" algn="l" rtl="0">
              <a:spcBef>
                <a:spcPts val="0"/>
              </a:spcBef>
              <a:spcAft>
                <a:spcPts val="0"/>
              </a:spcAft>
              <a:buNone/>
            </a:pPr>
            <a:r>
              <a:rPr lang="en-US" sz="2400" b="1">
                <a:solidFill>
                  <a:schemeClr val="dk1"/>
                </a:solidFill>
              </a:rPr>
              <a:t>-</a:t>
            </a:r>
            <a:r>
              <a:rPr lang="en-US" sz="2400">
                <a:solidFill>
                  <a:schemeClr val="dk1"/>
                </a:solidFill>
              </a:rPr>
              <a:t> VDAB doet beroep op de gespecialiseerde expertise van derden voor 	opleiding en begeleiding (tender partners)  </a:t>
            </a:r>
            <a:endParaRPr sz="3000" b="1"/>
          </a:p>
        </p:txBody>
      </p:sp>
      <p:sp>
        <p:nvSpPr>
          <p:cNvPr id="171" name="Google Shape;171;g152475f122d_1_34"/>
          <p:cNvSpPr txBox="1"/>
          <p:nvPr/>
        </p:nvSpPr>
        <p:spPr>
          <a:xfrm>
            <a:off x="265725" y="470150"/>
            <a:ext cx="8043600" cy="62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rgbClr val="0070C0"/>
              </a:buClr>
              <a:buSzPts val="3200"/>
              <a:buFont typeface="Calibri"/>
              <a:buNone/>
            </a:pPr>
            <a:r>
              <a:rPr lang="en-US" sz="3200" b="1">
                <a:solidFill>
                  <a:srgbClr val="0070C0"/>
                </a:solidFill>
                <a:latin typeface="Calibri"/>
                <a:ea typeface="Calibri"/>
                <a:cs typeface="Calibri"/>
                <a:sym typeface="Calibri"/>
              </a:rPr>
              <a:t>VDAB als regisseur van de arbeidsmarkt</a:t>
            </a:r>
            <a:endParaRPr>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152475f122d_0_0"/>
          <p:cNvSpPr txBox="1">
            <a:spLocks noGrp="1"/>
          </p:cNvSpPr>
          <p:nvPr>
            <p:ph type="sldNum" idx="12"/>
          </p:nvPr>
        </p:nvSpPr>
        <p:spPr>
          <a:xfrm>
            <a:off x="156333" y="6091822"/>
            <a:ext cx="548700" cy="52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50</a:t>
            </a:fld>
            <a:endParaRPr/>
          </a:p>
        </p:txBody>
      </p:sp>
      <p:sp>
        <p:nvSpPr>
          <p:cNvPr id="508" name="Google Shape;508;g152475f122d_0_0"/>
          <p:cNvSpPr txBox="1">
            <a:spLocks noGrp="1"/>
          </p:cNvSpPr>
          <p:nvPr>
            <p:ph type="title"/>
          </p:nvPr>
        </p:nvSpPr>
        <p:spPr>
          <a:xfrm>
            <a:off x="640100" y="405167"/>
            <a:ext cx="6298800" cy="10776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4. De toekomst naar individueel maatwerk in 2023</a:t>
            </a:r>
            <a:endParaRPr/>
          </a:p>
        </p:txBody>
      </p:sp>
      <p:pic>
        <p:nvPicPr>
          <p:cNvPr id="509" name="Google Shape;509;g152475f122d_0_0"/>
          <p:cNvPicPr preferRelativeResize="0"/>
          <p:nvPr/>
        </p:nvPicPr>
        <p:blipFill>
          <a:blip r:embed="rId3">
            <a:alphaModFix/>
          </a:blip>
          <a:stretch>
            <a:fillRect/>
          </a:stretch>
        </p:blipFill>
        <p:spPr>
          <a:xfrm>
            <a:off x="0" y="1150121"/>
            <a:ext cx="9144001" cy="341831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152475f122d_0_17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5" name="Google Shape;515;g152475f122d_0_17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a:solidFill>
                  <a:srgbClr val="FFFFFF"/>
                </a:solidFill>
                <a:latin typeface="Calibri"/>
                <a:ea typeface="Calibri"/>
                <a:cs typeface="Calibri"/>
                <a:sym typeface="Calibri"/>
              </a:rPr>
              <a:t>Doelstelling individueel maatwerk </a:t>
            </a:r>
            <a:endParaRPr sz="2400" b="1" i="0" u="none" strike="noStrike" cap="none">
              <a:solidFill>
                <a:srgbClr val="FFFFFF"/>
              </a:solidFill>
              <a:latin typeface="Calibri"/>
              <a:ea typeface="Calibri"/>
              <a:cs typeface="Calibri"/>
              <a:sym typeface="Calibri"/>
            </a:endParaRPr>
          </a:p>
        </p:txBody>
      </p:sp>
      <p:sp>
        <p:nvSpPr>
          <p:cNvPr id="516" name="Google Shape;516;g152475f122d_0_174"/>
          <p:cNvSpPr txBox="1"/>
          <p:nvPr/>
        </p:nvSpPr>
        <p:spPr>
          <a:xfrm>
            <a:off x="310350" y="1562750"/>
            <a:ext cx="8409300" cy="33864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0"/>
              </a:spcBef>
              <a:spcAft>
                <a:spcPts val="0"/>
              </a:spcAft>
              <a:buSzPts val="1600"/>
              <a:buFont typeface="Calibri"/>
              <a:buChar char="●"/>
            </a:pPr>
            <a:r>
              <a:rPr lang="en-US" sz="1600">
                <a:latin typeface="Calibri"/>
                <a:ea typeface="Calibri"/>
                <a:cs typeface="Calibri"/>
                <a:sym typeface="Calibri"/>
              </a:rPr>
              <a:t>Verhoging van het jobaanbod en kansen voor personen met een </a:t>
            </a:r>
            <a:r>
              <a:rPr lang="en-US" sz="1600" b="1">
                <a:latin typeface="Calibri"/>
                <a:ea typeface="Calibri"/>
                <a:cs typeface="Calibri"/>
                <a:sym typeface="Calibri"/>
              </a:rPr>
              <a:t>arbeidsbeperking </a:t>
            </a:r>
            <a:r>
              <a:rPr lang="en-US" sz="1600">
                <a:latin typeface="Calibri"/>
                <a:ea typeface="Calibri"/>
                <a:cs typeface="Calibri"/>
                <a:sym typeface="Calibri"/>
              </a:rPr>
              <a:t>op de reguliere arbeidsmarkt. </a:t>
            </a:r>
            <a:endParaRPr sz="1600">
              <a:latin typeface="Calibri"/>
              <a:ea typeface="Calibri"/>
              <a:cs typeface="Calibri"/>
              <a:sym typeface="Calibri"/>
            </a:endParaRPr>
          </a:p>
          <a:p>
            <a:pPr marL="457200" lvl="0" indent="-330200" algn="l" rtl="0">
              <a:lnSpc>
                <a:spcPct val="200000"/>
              </a:lnSpc>
              <a:spcBef>
                <a:spcPts val="0"/>
              </a:spcBef>
              <a:spcAft>
                <a:spcPts val="0"/>
              </a:spcAft>
              <a:buSzPts val="1600"/>
              <a:buFont typeface="Calibri"/>
              <a:buChar char="●"/>
            </a:pPr>
            <a:r>
              <a:rPr lang="en-US" sz="1600" b="1">
                <a:latin typeface="Calibri"/>
                <a:ea typeface="Calibri"/>
                <a:cs typeface="Calibri"/>
                <a:sym typeface="Calibri"/>
              </a:rPr>
              <a:t>Verlagen </a:t>
            </a:r>
            <a:r>
              <a:rPr lang="en-US" sz="1600">
                <a:latin typeface="Calibri"/>
                <a:ea typeface="Calibri"/>
                <a:cs typeface="Calibri"/>
                <a:sym typeface="Calibri"/>
              </a:rPr>
              <a:t>van eventuele </a:t>
            </a:r>
            <a:r>
              <a:rPr lang="en-US" sz="1600" b="1">
                <a:latin typeface="Calibri"/>
                <a:ea typeface="Calibri"/>
                <a:cs typeface="Calibri"/>
                <a:sym typeface="Calibri"/>
              </a:rPr>
              <a:t>drempels </a:t>
            </a:r>
            <a:r>
              <a:rPr lang="en-US" sz="1600">
                <a:latin typeface="Calibri"/>
                <a:ea typeface="Calibri"/>
                <a:cs typeface="Calibri"/>
                <a:sym typeface="Calibri"/>
              </a:rPr>
              <a:t>bij werkgevers </a:t>
            </a:r>
            <a:endParaRPr sz="1600">
              <a:latin typeface="Calibri"/>
              <a:ea typeface="Calibri"/>
              <a:cs typeface="Calibri"/>
              <a:sym typeface="Calibri"/>
            </a:endParaRPr>
          </a:p>
          <a:p>
            <a:pPr marL="457200" lvl="0" indent="-330200" algn="l" rtl="0">
              <a:lnSpc>
                <a:spcPct val="200000"/>
              </a:lnSpc>
              <a:spcBef>
                <a:spcPts val="0"/>
              </a:spcBef>
              <a:spcAft>
                <a:spcPts val="0"/>
              </a:spcAft>
              <a:buSzPts val="1600"/>
              <a:buFont typeface="Calibri"/>
              <a:buChar char="●"/>
            </a:pPr>
            <a:r>
              <a:rPr lang="en-US" sz="1600" b="1">
                <a:latin typeface="Calibri"/>
                <a:ea typeface="Calibri"/>
                <a:cs typeface="Calibri"/>
                <a:sym typeface="Calibri"/>
              </a:rPr>
              <a:t>Vereenvoudigen</a:t>
            </a:r>
            <a:r>
              <a:rPr lang="en-US" sz="1600">
                <a:latin typeface="Calibri"/>
                <a:ea typeface="Calibri"/>
                <a:cs typeface="Calibri"/>
                <a:sym typeface="Calibri"/>
              </a:rPr>
              <a:t> van het beleidskader voor personen met een arbeidshandicap</a:t>
            </a:r>
            <a:endParaRPr sz="1600">
              <a:latin typeface="Calibri"/>
              <a:ea typeface="Calibri"/>
              <a:cs typeface="Calibri"/>
              <a:sym typeface="Calibri"/>
            </a:endParaRPr>
          </a:p>
          <a:p>
            <a:pPr marL="457200" lvl="0" indent="-330200" algn="l" rtl="0">
              <a:lnSpc>
                <a:spcPct val="200000"/>
              </a:lnSpc>
              <a:spcBef>
                <a:spcPts val="0"/>
              </a:spcBef>
              <a:spcAft>
                <a:spcPts val="0"/>
              </a:spcAft>
              <a:buSzPts val="1600"/>
              <a:buFont typeface="Calibri"/>
              <a:buChar char="●"/>
            </a:pPr>
            <a:r>
              <a:rPr lang="en-US" sz="1600">
                <a:latin typeface="Calibri"/>
                <a:ea typeface="Calibri"/>
                <a:cs typeface="Calibri"/>
                <a:sym typeface="Calibri"/>
              </a:rPr>
              <a:t>VOP, SINE en MWA (= maatwerkafdelingen) integreren in individueel maatwerk: middelen worden gebundeld voor premie individueel maatwerk. </a:t>
            </a:r>
            <a:endParaRPr sz="1600">
              <a:latin typeface="Calibri"/>
              <a:ea typeface="Calibri"/>
              <a:cs typeface="Calibri"/>
              <a:sym typeface="Calibri"/>
            </a:endParaRPr>
          </a:p>
          <a:p>
            <a:pPr marL="457200" lvl="0" indent="-330200" algn="l" rtl="0">
              <a:lnSpc>
                <a:spcPct val="200000"/>
              </a:lnSpc>
              <a:spcBef>
                <a:spcPts val="0"/>
              </a:spcBef>
              <a:spcAft>
                <a:spcPts val="0"/>
              </a:spcAft>
              <a:buSzPts val="1600"/>
              <a:buFont typeface="Calibri"/>
              <a:buChar char="●"/>
            </a:pPr>
            <a:r>
              <a:rPr lang="en-US" sz="1600" b="1">
                <a:latin typeface="Calibri"/>
                <a:ea typeface="Calibri"/>
                <a:cs typeface="Calibri"/>
                <a:sym typeface="Calibri"/>
              </a:rPr>
              <a:t>premie</a:t>
            </a:r>
            <a:r>
              <a:rPr lang="en-US" sz="1600">
                <a:latin typeface="Calibri"/>
                <a:ea typeface="Calibri"/>
                <a:cs typeface="Calibri"/>
                <a:sym typeface="Calibri"/>
              </a:rPr>
              <a:t> bestaat uit loonpremie en/of begeleidingspremie </a:t>
            </a:r>
            <a:endParaRPr sz="16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52475f122d_0_181"/>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2" name="Google Shape;522;g152475f122d_0_181"/>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1">
                <a:solidFill>
                  <a:srgbClr val="FFFFFF"/>
                </a:solidFill>
                <a:latin typeface="Calibri"/>
                <a:ea typeface="Calibri"/>
                <a:cs typeface="Calibri"/>
                <a:sym typeface="Calibri"/>
              </a:rPr>
              <a:t>Premie </a:t>
            </a:r>
            <a:endParaRPr sz="3100" b="1" i="0" u="none" strike="noStrike" cap="none">
              <a:solidFill>
                <a:srgbClr val="FFFFFF"/>
              </a:solidFill>
              <a:latin typeface="Calibri"/>
              <a:ea typeface="Calibri"/>
              <a:cs typeface="Calibri"/>
              <a:sym typeface="Calibri"/>
            </a:endParaRPr>
          </a:p>
        </p:txBody>
      </p:sp>
      <p:sp>
        <p:nvSpPr>
          <p:cNvPr id="523" name="Google Shape;523;g152475f122d_0_181"/>
          <p:cNvSpPr txBox="1"/>
          <p:nvPr/>
        </p:nvSpPr>
        <p:spPr>
          <a:xfrm>
            <a:off x="310350" y="1562750"/>
            <a:ext cx="8409300" cy="48825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600" b="1">
                <a:latin typeface="Calibri"/>
                <a:ea typeface="Calibri"/>
                <a:cs typeface="Calibri"/>
                <a:sym typeface="Calibri"/>
              </a:rPr>
              <a:t>1. Loonpremie </a:t>
            </a:r>
            <a:endParaRPr sz="1600" b="1">
              <a:latin typeface="Calibri"/>
              <a:ea typeface="Calibri"/>
              <a:cs typeface="Calibri"/>
              <a:sym typeface="Calibri"/>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financiële en compenserende incentive voor de werkgever voor bijkomende kosten die verbonden zijn aan de arbeidsbeperking</a:t>
            </a:r>
            <a:endParaRPr>
              <a:solidFill>
                <a:srgbClr val="424242"/>
              </a:solidFill>
              <a:latin typeface="Roboto"/>
              <a:ea typeface="Roboto"/>
              <a:cs typeface="Roboto"/>
              <a:sym typeface="Roboto"/>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bedrag loonpremie : minimaal 20% en maximaal 75% van het geplafonneerd referteloon</a:t>
            </a:r>
            <a:endParaRPr>
              <a:solidFill>
                <a:srgbClr val="424242"/>
              </a:solidFill>
              <a:latin typeface="Roboto"/>
              <a:ea typeface="Roboto"/>
              <a:cs typeface="Roboto"/>
              <a:sym typeface="Roboto"/>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degressief</a:t>
            </a:r>
            <a:endParaRPr>
              <a:solidFill>
                <a:srgbClr val="424242"/>
              </a:solidFill>
              <a:latin typeface="Roboto"/>
              <a:ea typeface="Roboto"/>
              <a:cs typeface="Roboto"/>
              <a:sym typeface="Roboto"/>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 ondersteuningspremie voor zelfstandigen</a:t>
            </a:r>
            <a:endParaRPr>
              <a:solidFill>
                <a:srgbClr val="424242"/>
              </a:solidFill>
              <a:latin typeface="Roboto"/>
              <a:ea typeface="Roboto"/>
              <a:cs typeface="Roboto"/>
              <a:sym typeface="Roboto"/>
            </a:endParaRPr>
          </a:p>
          <a:p>
            <a:pPr marL="1371600" lvl="0" indent="0" algn="l" rtl="0">
              <a:lnSpc>
                <a:spcPct val="115000"/>
              </a:lnSpc>
              <a:spcBef>
                <a:spcPts val="0"/>
              </a:spcBef>
              <a:spcAft>
                <a:spcPts val="0"/>
              </a:spcAft>
              <a:buNone/>
            </a:pPr>
            <a:endParaRPr>
              <a:solidFill>
                <a:srgbClr val="424242"/>
              </a:solidFill>
              <a:latin typeface="Roboto"/>
              <a:ea typeface="Roboto"/>
              <a:cs typeface="Roboto"/>
              <a:sym typeface="Roboto"/>
            </a:endParaRPr>
          </a:p>
          <a:p>
            <a:pPr marL="0" lvl="0" indent="0" algn="l" rtl="0">
              <a:lnSpc>
                <a:spcPct val="200000"/>
              </a:lnSpc>
              <a:spcBef>
                <a:spcPts val="0"/>
              </a:spcBef>
              <a:spcAft>
                <a:spcPts val="0"/>
              </a:spcAft>
              <a:buNone/>
            </a:pPr>
            <a:r>
              <a:rPr lang="en-US" sz="1600" b="1">
                <a:latin typeface="Calibri"/>
                <a:ea typeface="Calibri"/>
                <a:cs typeface="Calibri"/>
                <a:sym typeface="Calibri"/>
              </a:rPr>
              <a:t>2. Begeleidingspremie </a:t>
            </a:r>
            <a:endParaRPr sz="1600" b="1">
              <a:latin typeface="Calibri"/>
              <a:ea typeface="Calibri"/>
              <a:cs typeface="Calibri"/>
              <a:sym typeface="Calibri"/>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gericht op de wn, wg, de directe collega’s en de werksetting</a:t>
            </a:r>
            <a:endParaRPr>
              <a:solidFill>
                <a:srgbClr val="424242"/>
              </a:solidFill>
              <a:latin typeface="Roboto"/>
              <a:ea typeface="Roboto"/>
              <a:cs typeface="Roboto"/>
              <a:sym typeface="Roboto"/>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op basis van de vastgestelde behoefte aan bgl op de werkvloer</a:t>
            </a:r>
            <a:endParaRPr>
              <a:solidFill>
                <a:srgbClr val="424242"/>
              </a:solidFill>
              <a:latin typeface="Roboto"/>
              <a:ea typeface="Roboto"/>
              <a:cs typeface="Roboto"/>
              <a:sym typeface="Roboto"/>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forfaitair (hoog, midden, laag)</a:t>
            </a:r>
            <a:endParaRPr>
              <a:solidFill>
                <a:srgbClr val="424242"/>
              </a:solidFill>
              <a:latin typeface="Roboto"/>
              <a:ea typeface="Roboto"/>
              <a:cs typeface="Roboto"/>
              <a:sym typeface="Roboto"/>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degressief</a:t>
            </a:r>
            <a:endParaRPr>
              <a:solidFill>
                <a:srgbClr val="424242"/>
              </a:solidFill>
              <a:latin typeface="Roboto"/>
              <a:ea typeface="Roboto"/>
              <a:cs typeface="Roboto"/>
              <a:sym typeface="Roboto"/>
            </a:endParaRPr>
          </a:p>
          <a:p>
            <a:pPr marL="1371600" lvl="1" indent="-317500" algn="l" rtl="0">
              <a:lnSpc>
                <a:spcPct val="115000"/>
              </a:lnSpc>
              <a:spcBef>
                <a:spcPts val="0"/>
              </a:spcBef>
              <a:spcAft>
                <a:spcPts val="0"/>
              </a:spcAft>
              <a:buClr>
                <a:srgbClr val="424242"/>
              </a:buClr>
              <a:buSzPts val="1400"/>
              <a:buFont typeface="Roboto"/>
              <a:buChar char="○"/>
            </a:pPr>
            <a:r>
              <a:rPr lang="en-US">
                <a:solidFill>
                  <a:srgbClr val="424242"/>
                </a:solidFill>
                <a:latin typeface="Roboto"/>
                <a:ea typeface="Roboto"/>
                <a:cs typeface="Roboto"/>
                <a:sym typeface="Roboto"/>
              </a:rPr>
              <a:t>niet mogelijk voor zelfstandigen</a:t>
            </a:r>
            <a:endParaRPr sz="1600">
              <a:latin typeface="Calibri"/>
              <a:ea typeface="Calibri"/>
              <a:cs typeface="Calibri"/>
              <a:sym typeface="Calibri"/>
            </a:endParaRPr>
          </a:p>
          <a:p>
            <a:pPr marL="914400" lvl="0" indent="0" algn="l" rtl="0">
              <a:lnSpc>
                <a:spcPct val="200000"/>
              </a:lnSpc>
              <a:spcBef>
                <a:spcPts val="0"/>
              </a:spcBef>
              <a:spcAft>
                <a:spcPts val="0"/>
              </a:spcAft>
              <a:buNone/>
            </a:pPr>
            <a:endParaRPr sz="1600">
              <a:latin typeface="Calibri"/>
              <a:ea typeface="Calibri"/>
              <a:cs typeface="Calibri"/>
              <a:sym typeface="Calibri"/>
            </a:endParaRPr>
          </a:p>
          <a:p>
            <a:pPr marL="457200" lvl="0" indent="0" algn="l" rtl="0">
              <a:lnSpc>
                <a:spcPct val="200000"/>
              </a:lnSpc>
              <a:spcBef>
                <a:spcPts val="0"/>
              </a:spcBef>
              <a:spcAft>
                <a:spcPts val="0"/>
              </a:spcAft>
              <a:buNone/>
            </a:pPr>
            <a:endParaRPr sz="16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152475f122d_0_194"/>
          <p:cNvSpPr txBox="1"/>
          <p:nvPr/>
        </p:nvSpPr>
        <p:spPr>
          <a:xfrm>
            <a:off x="7375" y="0"/>
            <a:ext cx="9144000" cy="14211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9" name="Google Shape;529;g152475f122d_0_194"/>
          <p:cNvSpPr txBox="1"/>
          <p:nvPr/>
        </p:nvSpPr>
        <p:spPr>
          <a:xfrm>
            <a:off x="450000" y="463400"/>
            <a:ext cx="7321500" cy="494400"/>
          </a:xfrm>
          <a:prstGeom prst="rect">
            <a:avLst/>
          </a:prstGeom>
          <a:solidFill>
            <a:srgbClr val="3D85C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1">
                <a:solidFill>
                  <a:srgbClr val="FFFFFF"/>
                </a:solidFill>
                <a:latin typeface="Calibri"/>
                <a:ea typeface="Calibri"/>
                <a:cs typeface="Calibri"/>
                <a:sym typeface="Calibri"/>
              </a:rPr>
              <a:t>Overgangsmaatregelen voor de geimpacteerde bedrijven </a:t>
            </a:r>
            <a:endParaRPr sz="3100" b="1" i="0" u="none" strike="noStrike" cap="none">
              <a:solidFill>
                <a:srgbClr val="FFFFFF"/>
              </a:solidFill>
              <a:latin typeface="Calibri"/>
              <a:ea typeface="Calibri"/>
              <a:cs typeface="Calibri"/>
              <a:sym typeface="Calibri"/>
            </a:endParaRPr>
          </a:p>
        </p:txBody>
      </p:sp>
      <p:sp>
        <p:nvSpPr>
          <p:cNvPr id="530" name="Google Shape;530;g152475f122d_0_194"/>
          <p:cNvSpPr txBox="1"/>
          <p:nvPr/>
        </p:nvSpPr>
        <p:spPr>
          <a:xfrm>
            <a:off x="310350" y="1562750"/>
            <a:ext cx="8409300" cy="431100"/>
          </a:xfrm>
          <a:prstGeom prst="rect">
            <a:avLst/>
          </a:prstGeom>
          <a:noFill/>
          <a:ln>
            <a:noFill/>
          </a:ln>
        </p:spPr>
        <p:txBody>
          <a:bodyPr spcFirstLastPara="1" wrap="square" lIns="91425" tIns="91425" rIns="91425" bIns="91425" anchor="t" anchorCtr="0">
            <a:spAutoFit/>
          </a:bodyPr>
          <a:lstStyle/>
          <a:p>
            <a:pPr marL="457200" lvl="0" indent="0" algn="l" rtl="0">
              <a:lnSpc>
                <a:spcPct val="200000"/>
              </a:lnSpc>
              <a:spcBef>
                <a:spcPts val="0"/>
              </a:spcBef>
              <a:spcAft>
                <a:spcPts val="0"/>
              </a:spcAft>
              <a:buNone/>
            </a:pPr>
            <a:endParaRPr sz="1600">
              <a:latin typeface="Calibri"/>
              <a:ea typeface="Calibri"/>
              <a:cs typeface="Calibri"/>
              <a:sym typeface="Calibri"/>
            </a:endParaRPr>
          </a:p>
        </p:txBody>
      </p:sp>
      <p:sp>
        <p:nvSpPr>
          <p:cNvPr id="531" name="Google Shape;531;g152475f122d_0_194"/>
          <p:cNvSpPr txBox="1"/>
          <p:nvPr/>
        </p:nvSpPr>
        <p:spPr>
          <a:xfrm>
            <a:off x="459925" y="1839700"/>
            <a:ext cx="8156100" cy="19578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15000"/>
              </a:lnSpc>
              <a:spcBef>
                <a:spcPts val="0"/>
              </a:spcBef>
              <a:spcAft>
                <a:spcPts val="0"/>
              </a:spcAft>
              <a:buClr>
                <a:srgbClr val="222222"/>
              </a:buClr>
              <a:buSzPts val="1300"/>
              <a:buFont typeface="Calibri"/>
              <a:buChar char="●"/>
            </a:pPr>
            <a:r>
              <a:rPr lang="en-US" sz="1300">
                <a:solidFill>
                  <a:srgbClr val="222222"/>
                </a:solidFill>
                <a:highlight>
                  <a:srgbClr val="FFFFFF"/>
                </a:highlight>
                <a:latin typeface="Calibri"/>
                <a:ea typeface="Calibri"/>
                <a:cs typeface="Calibri"/>
                <a:sym typeface="Calibri"/>
              </a:rPr>
              <a:t>Advies LDE wordt niet automatisch omgezet naar IMW.   </a:t>
            </a:r>
            <a:endParaRPr sz="1300">
              <a:solidFill>
                <a:srgbClr val="222222"/>
              </a:solidFill>
              <a:highlight>
                <a:srgbClr val="FFFFFF"/>
              </a:highlight>
              <a:latin typeface="Calibri"/>
              <a:ea typeface="Calibri"/>
              <a:cs typeface="Calibri"/>
              <a:sym typeface="Calibri"/>
            </a:endParaRPr>
          </a:p>
          <a:p>
            <a:pPr marL="457200" marR="0" lvl="0" indent="0" algn="l" rtl="0">
              <a:lnSpc>
                <a:spcPct val="115000"/>
              </a:lnSpc>
              <a:spcBef>
                <a:spcPts val="0"/>
              </a:spcBef>
              <a:spcAft>
                <a:spcPts val="0"/>
              </a:spcAft>
              <a:buNone/>
            </a:pPr>
            <a:endParaRPr sz="1200">
              <a:solidFill>
                <a:srgbClr val="222222"/>
              </a:solidFill>
              <a:highlight>
                <a:srgbClr val="FFFFFF"/>
              </a:highlight>
              <a:latin typeface="Calibri"/>
              <a:ea typeface="Calibri"/>
              <a:cs typeface="Calibri"/>
              <a:sym typeface="Calibri"/>
            </a:endParaRPr>
          </a:p>
          <a:p>
            <a:pPr marL="457200" marR="0" lvl="0" indent="-311150" algn="l" rtl="0">
              <a:lnSpc>
                <a:spcPct val="115000"/>
              </a:lnSpc>
              <a:spcBef>
                <a:spcPts val="0"/>
              </a:spcBef>
              <a:spcAft>
                <a:spcPts val="0"/>
              </a:spcAft>
              <a:buClr>
                <a:srgbClr val="222222"/>
              </a:buClr>
              <a:buSzPts val="1300"/>
              <a:buFont typeface="Calibri"/>
              <a:buChar char="●"/>
            </a:pPr>
            <a:r>
              <a:rPr lang="en-US" sz="1300">
                <a:solidFill>
                  <a:srgbClr val="222222"/>
                </a:solidFill>
                <a:highlight>
                  <a:srgbClr val="FFFFFF"/>
                </a:highlight>
                <a:latin typeface="Calibri"/>
                <a:ea typeface="Calibri"/>
                <a:cs typeface="Calibri"/>
                <a:sym typeface="Calibri"/>
              </a:rPr>
              <a:t>Kies je voor de uitdovende overgangsmaatregel: </a:t>
            </a:r>
            <a:endParaRPr sz="1300">
              <a:solidFill>
                <a:srgbClr val="222222"/>
              </a:solidFill>
              <a:highlight>
                <a:srgbClr val="FFFFFF"/>
              </a:highlight>
              <a:latin typeface="Calibri"/>
              <a:ea typeface="Calibri"/>
              <a:cs typeface="Calibri"/>
              <a:sym typeface="Calibri"/>
            </a:endParaRPr>
          </a:p>
          <a:p>
            <a:pPr marL="914400" marR="0" lvl="1" indent="-311150" algn="l" rtl="0">
              <a:lnSpc>
                <a:spcPct val="115000"/>
              </a:lnSpc>
              <a:spcBef>
                <a:spcPts val="0"/>
              </a:spcBef>
              <a:spcAft>
                <a:spcPts val="0"/>
              </a:spcAft>
              <a:buClr>
                <a:srgbClr val="222222"/>
              </a:buClr>
              <a:buSzPts val="1300"/>
              <a:buFont typeface="Calibri"/>
              <a:buChar char="○"/>
            </a:pPr>
            <a:r>
              <a:rPr lang="en-US" sz="1300">
                <a:solidFill>
                  <a:srgbClr val="222222"/>
                </a:solidFill>
                <a:highlight>
                  <a:srgbClr val="FFFFFF"/>
                </a:highlight>
                <a:latin typeface="Calibri"/>
                <a:ea typeface="Calibri"/>
                <a:cs typeface="Calibri"/>
                <a:sym typeface="Calibri"/>
              </a:rPr>
              <a:t>alle lopende LDE-ers blijven uitdovend in dienst met een subsidie die opgenomen is in de wetgeving.  Niet als LDE-er, maar ook niet als IM-er. Nadien kunnen ze altijd aanmelden voor indicering IMW. </a:t>
            </a:r>
            <a:endParaRPr sz="1300">
              <a:solidFill>
                <a:srgbClr val="222222"/>
              </a:solidFill>
              <a:highlight>
                <a:srgbClr val="FFFFFF"/>
              </a:highlight>
              <a:latin typeface="Calibri"/>
              <a:ea typeface="Calibri"/>
              <a:cs typeface="Calibri"/>
              <a:sym typeface="Calibri"/>
            </a:endParaRPr>
          </a:p>
          <a:p>
            <a:pPr marL="0" lvl="0" indent="457200" algn="l" rtl="0">
              <a:lnSpc>
                <a:spcPct val="115000"/>
              </a:lnSpc>
              <a:spcBef>
                <a:spcPts val="0"/>
              </a:spcBef>
              <a:spcAft>
                <a:spcPts val="0"/>
              </a:spcAft>
              <a:buNone/>
            </a:pPr>
            <a:endParaRPr sz="1200">
              <a:solidFill>
                <a:srgbClr val="222222"/>
              </a:solidFill>
              <a:highlight>
                <a:srgbClr val="FFFF00"/>
              </a:highlight>
              <a:latin typeface="Calibri"/>
              <a:ea typeface="Calibri"/>
              <a:cs typeface="Calibri"/>
              <a:sym typeface="Calibri"/>
            </a:endParaRPr>
          </a:p>
          <a:p>
            <a:pPr marL="0" lvl="0" indent="457200" algn="l" rtl="0">
              <a:lnSpc>
                <a:spcPct val="115000"/>
              </a:lnSpc>
              <a:spcBef>
                <a:spcPts val="0"/>
              </a:spcBef>
              <a:spcAft>
                <a:spcPts val="0"/>
              </a:spcAft>
              <a:buNone/>
            </a:pPr>
            <a:endParaRPr sz="1200">
              <a:solidFill>
                <a:srgbClr val="222222"/>
              </a:solidFill>
              <a:highlight>
                <a:srgbClr val="FFFF00"/>
              </a:highlight>
              <a:latin typeface="Calibri"/>
              <a:ea typeface="Calibri"/>
              <a:cs typeface="Calibri"/>
              <a:sym typeface="Calibri"/>
            </a:endParaRPr>
          </a:p>
          <a:p>
            <a:pPr marL="0" lvl="0" indent="457200" algn="l" rtl="0">
              <a:lnSpc>
                <a:spcPct val="115000"/>
              </a:lnSpc>
              <a:spcBef>
                <a:spcPts val="0"/>
              </a:spcBef>
              <a:spcAft>
                <a:spcPts val="0"/>
              </a:spcAft>
              <a:buNone/>
            </a:pPr>
            <a:endParaRPr>
              <a:latin typeface="Calibri"/>
              <a:ea typeface="Calibri"/>
              <a:cs typeface="Calibri"/>
              <a:sym typeface="Calibri"/>
            </a:endParaRPr>
          </a:p>
        </p:txBody>
      </p:sp>
      <p:sp>
        <p:nvSpPr>
          <p:cNvPr id="532" name="Google Shape;532;g152475f122d_0_194"/>
          <p:cNvSpPr txBox="1"/>
          <p:nvPr/>
        </p:nvSpPr>
        <p:spPr>
          <a:xfrm>
            <a:off x="715450" y="4875200"/>
            <a:ext cx="73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33" name="Google Shape;533;g152475f122d_0_194"/>
          <p:cNvSpPr txBox="1"/>
          <p:nvPr/>
        </p:nvSpPr>
        <p:spPr>
          <a:xfrm>
            <a:off x="449725" y="3002950"/>
            <a:ext cx="8176500" cy="10752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222222"/>
              </a:buClr>
              <a:buSzPts val="1300"/>
              <a:buFont typeface="Calibri"/>
              <a:buChar char="●"/>
            </a:pPr>
            <a:r>
              <a:rPr lang="en-US" sz="1300">
                <a:solidFill>
                  <a:srgbClr val="222222"/>
                </a:solidFill>
                <a:highlight>
                  <a:srgbClr val="FFFFFF"/>
                </a:highlight>
                <a:latin typeface="Calibri"/>
                <a:ea typeface="Calibri"/>
                <a:cs typeface="Calibri"/>
                <a:sym typeface="Calibri"/>
              </a:rPr>
              <a:t>Kies je voor overgang naar IMW  en stopzetting LDE:</a:t>
            </a:r>
            <a:endParaRPr sz="1300">
              <a:solidFill>
                <a:srgbClr val="222222"/>
              </a:solidFill>
              <a:highlight>
                <a:srgbClr val="FFFFFF"/>
              </a:highlight>
              <a:latin typeface="Calibri"/>
              <a:ea typeface="Calibri"/>
              <a:cs typeface="Calibri"/>
              <a:sym typeface="Calibri"/>
            </a:endParaRPr>
          </a:p>
          <a:p>
            <a:pPr marL="914400" lvl="1" indent="-311150" algn="l" rtl="0">
              <a:lnSpc>
                <a:spcPct val="115000"/>
              </a:lnSpc>
              <a:spcBef>
                <a:spcPts val="0"/>
              </a:spcBef>
              <a:spcAft>
                <a:spcPts val="0"/>
              </a:spcAft>
              <a:buClr>
                <a:srgbClr val="222222"/>
              </a:buClr>
              <a:buSzPts val="1300"/>
              <a:buFont typeface="Calibri"/>
              <a:buChar char="○"/>
            </a:pPr>
            <a:r>
              <a:rPr lang="en-US" sz="1300">
                <a:solidFill>
                  <a:srgbClr val="222222"/>
                </a:solidFill>
                <a:highlight>
                  <a:srgbClr val="FFFFFF"/>
                </a:highlight>
                <a:latin typeface="Calibri"/>
                <a:ea typeface="Calibri"/>
                <a:cs typeface="Calibri"/>
                <a:sym typeface="Calibri"/>
              </a:rPr>
              <a:t>zittende werknemers kunnen geïndiceerd worden.  Indien werknemer LDE een recht IMW aanvraagt, dan heeft hij/zij rechtstreeks toegang tot IMW 5 jaar loonkost en begeleiding op voorwaarde dat de werknemer zijn 5 jaar LDE niet heeft ‘opgebruikt’.  </a:t>
            </a:r>
            <a:endParaRPr sz="1500">
              <a:latin typeface="Calibri"/>
              <a:ea typeface="Calibri"/>
              <a:cs typeface="Calibri"/>
              <a:sym typeface="Calibri"/>
            </a:endParaRPr>
          </a:p>
        </p:txBody>
      </p:sp>
      <p:sp>
        <p:nvSpPr>
          <p:cNvPr id="534" name="Google Shape;534;g152475f122d_0_194"/>
          <p:cNvSpPr txBox="1"/>
          <p:nvPr/>
        </p:nvSpPr>
        <p:spPr>
          <a:xfrm>
            <a:off x="450175" y="4009450"/>
            <a:ext cx="8156100" cy="845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222222"/>
              </a:buClr>
              <a:buSzPts val="1300"/>
              <a:buFont typeface="Calibri"/>
              <a:buChar char="●"/>
            </a:pPr>
            <a:r>
              <a:rPr lang="en-US" sz="1300">
                <a:solidFill>
                  <a:srgbClr val="222222"/>
                </a:solidFill>
                <a:highlight>
                  <a:srgbClr val="FFFFFF"/>
                </a:highlight>
                <a:latin typeface="Calibri"/>
                <a:ea typeface="Calibri"/>
                <a:cs typeface="Calibri"/>
                <a:sym typeface="Calibri"/>
              </a:rPr>
              <a:t> Kies je voor overgang naar naar CMW en stopzetting LDE:</a:t>
            </a:r>
            <a:endParaRPr sz="1300">
              <a:solidFill>
                <a:srgbClr val="222222"/>
              </a:solidFill>
              <a:highlight>
                <a:srgbClr val="FFFFFF"/>
              </a:highlight>
              <a:latin typeface="Calibri"/>
              <a:ea typeface="Calibri"/>
              <a:cs typeface="Calibri"/>
              <a:sym typeface="Calibri"/>
            </a:endParaRPr>
          </a:p>
          <a:p>
            <a:pPr marL="914400" lvl="1" indent="-311150" algn="l" rtl="0">
              <a:lnSpc>
                <a:spcPct val="115000"/>
              </a:lnSpc>
              <a:spcBef>
                <a:spcPts val="0"/>
              </a:spcBef>
              <a:spcAft>
                <a:spcPts val="0"/>
              </a:spcAft>
              <a:buClr>
                <a:srgbClr val="222222"/>
              </a:buClr>
              <a:buSzPts val="1300"/>
              <a:buFont typeface="Calibri"/>
              <a:buChar char="○"/>
            </a:pPr>
            <a:r>
              <a:rPr lang="en-US" sz="1300">
                <a:solidFill>
                  <a:srgbClr val="222222"/>
                </a:solidFill>
                <a:highlight>
                  <a:srgbClr val="FFFFFF"/>
                </a:highlight>
                <a:latin typeface="Calibri"/>
                <a:ea typeface="Calibri"/>
                <a:cs typeface="Calibri"/>
                <a:sym typeface="Calibri"/>
              </a:rPr>
              <a:t>alle LDE-ers blijven in dienst met een afgesproken subsidiepakket. Eens termijn afgelopen, moeten ze geïndiceerd worden richting CMW als dat aan de orde is</a:t>
            </a:r>
            <a:endParaRPr sz="1500">
              <a:latin typeface="Calibri"/>
              <a:ea typeface="Calibri"/>
              <a:cs typeface="Calibri"/>
              <a:sym typeface="Calibri"/>
            </a:endParaRPr>
          </a:p>
        </p:txBody>
      </p:sp>
      <p:sp>
        <p:nvSpPr>
          <p:cNvPr id="535" name="Google Shape;535;g152475f122d_0_194"/>
          <p:cNvSpPr txBox="1"/>
          <p:nvPr/>
        </p:nvSpPr>
        <p:spPr>
          <a:xfrm>
            <a:off x="459925" y="4932900"/>
            <a:ext cx="79827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Sine:     zie overgangsmaatregelen</a:t>
            </a:r>
            <a:r>
              <a:rPr lang="en-US" u="sng">
                <a:solidFill>
                  <a:schemeClr val="hlink"/>
                </a:solidFill>
                <a:latin typeface="Calibri"/>
                <a:ea typeface="Calibri"/>
                <a:cs typeface="Calibri"/>
                <a:sym typeface="Calibri"/>
                <a:hlinkClick r:id="rId3"/>
              </a:rPr>
              <a:t> website departement werk en sociale economie </a:t>
            </a:r>
            <a:endParaRPr sz="15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9"/>
          <p:cNvSpPr txBox="1">
            <a:spLocks noGrp="1"/>
          </p:cNvSpPr>
          <p:nvPr>
            <p:ph type="title"/>
          </p:nvPr>
        </p:nvSpPr>
        <p:spPr>
          <a:xfrm>
            <a:off x="12" y="1678850"/>
            <a:ext cx="6427800" cy="4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B0F0"/>
              </a:buClr>
              <a:buSzPts val="4400"/>
              <a:buFont typeface="Calibri"/>
              <a:buNone/>
            </a:pPr>
            <a:r>
              <a:rPr lang="en-US" sz="4400" b="1" i="0" u="none">
                <a:solidFill>
                  <a:srgbClr val="00B0F0"/>
                </a:solidFill>
                <a:latin typeface="Calibri"/>
                <a:ea typeface="Calibri"/>
                <a:cs typeface="Calibri"/>
                <a:sym typeface="Calibri"/>
              </a:rPr>
              <a:t> </a:t>
            </a:r>
            <a:r>
              <a:rPr lang="en-US" b="1">
                <a:solidFill>
                  <a:srgbClr val="00B0F0"/>
                </a:solidFill>
              </a:rPr>
              <a:t>Nog vragen? </a:t>
            </a:r>
            <a:endParaRPr/>
          </a:p>
        </p:txBody>
      </p:sp>
      <p:sp>
        <p:nvSpPr>
          <p:cNvPr id="541" name="Google Shape;541;p69"/>
          <p:cNvSpPr txBox="1">
            <a:spLocks noGrp="1"/>
          </p:cNvSpPr>
          <p:nvPr>
            <p:ph type="body" idx="1"/>
          </p:nvPr>
        </p:nvSpPr>
        <p:spPr>
          <a:xfrm>
            <a:off x="304800" y="3127502"/>
            <a:ext cx="8253300" cy="367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a:solidFill>
                  <a:schemeClr val="dk1"/>
                </a:solidFill>
              </a:rPr>
              <a:t>contactgegevens Team Tom </a:t>
            </a:r>
            <a:r>
              <a:rPr lang="en-US" sz="3200" b="0" i="0" u="none">
                <a:solidFill>
                  <a:schemeClr val="dk1"/>
                </a:solidFill>
                <a:latin typeface="Calibri"/>
                <a:ea typeface="Calibri"/>
                <a:cs typeface="Calibri"/>
                <a:sym typeface="Calibri"/>
              </a:rPr>
              <a:t>via </a:t>
            </a:r>
            <a:endParaRPr/>
          </a:p>
          <a:p>
            <a:pPr marL="0" marR="0" lvl="0" indent="0" algn="l" rtl="0">
              <a:lnSpc>
                <a:spcPct val="100000"/>
              </a:lnSpc>
              <a:spcBef>
                <a:spcPts val="640"/>
              </a:spcBef>
              <a:spcAft>
                <a:spcPts val="0"/>
              </a:spcAft>
              <a:buClr>
                <a:schemeClr val="dk1"/>
              </a:buClr>
              <a:buSzPts val="3200"/>
              <a:buFont typeface="Arial"/>
              <a:buNone/>
            </a:pPr>
            <a:r>
              <a:rPr lang="en-US" sz="3200" u="sng">
                <a:solidFill>
                  <a:schemeClr val="hlink"/>
                </a:solidFill>
                <a:hlinkClick r:id="rId3"/>
              </a:rPr>
              <a:t>https://www.vdab.be/experts-arbeidsbeperking</a:t>
            </a:r>
            <a:endParaRPr sz="3200">
              <a:solidFill>
                <a:schemeClr val="dk1"/>
              </a:solidFill>
            </a:endParaRPr>
          </a:p>
          <a:p>
            <a:pPr marL="0" marR="0" lvl="0" indent="0" algn="l" rtl="0">
              <a:lnSpc>
                <a:spcPct val="100000"/>
              </a:lnSpc>
              <a:spcBef>
                <a:spcPts val="640"/>
              </a:spcBef>
              <a:spcAft>
                <a:spcPts val="0"/>
              </a:spcAft>
              <a:buClr>
                <a:schemeClr val="dk1"/>
              </a:buClr>
              <a:buSzPts val="3200"/>
              <a:buFont typeface="Arial"/>
              <a:buNone/>
            </a:pPr>
            <a:endParaRPr sz="3200">
              <a:solidFill>
                <a:schemeClr val="dk1"/>
              </a:solidFill>
            </a:endParaRPr>
          </a:p>
          <a:p>
            <a:pPr marL="0" marR="0" lvl="0" indent="0" algn="l" rtl="0">
              <a:lnSpc>
                <a:spcPct val="100000"/>
              </a:lnSpc>
              <a:spcBef>
                <a:spcPts val="640"/>
              </a:spcBef>
              <a:spcAft>
                <a:spcPts val="0"/>
              </a:spcAft>
              <a:buClr>
                <a:schemeClr val="dk1"/>
              </a:buClr>
              <a:buSzPts val="3200"/>
              <a:buFont typeface="Arial"/>
              <a:buNone/>
            </a:pPr>
            <a:r>
              <a:rPr lang="en-US" sz="1800">
                <a:solidFill>
                  <a:schemeClr val="dk1"/>
                </a:solidFill>
              </a:rPr>
              <a:t>Liesbeth Peeraer 							Lotte tettelin</a:t>
            </a:r>
            <a:endParaRPr sz="1800">
              <a:solidFill>
                <a:schemeClr val="dk1"/>
              </a:solidFill>
            </a:endParaRPr>
          </a:p>
          <a:p>
            <a:pPr marL="0" marR="0" lvl="0" indent="0" algn="l" rtl="0">
              <a:lnSpc>
                <a:spcPct val="100000"/>
              </a:lnSpc>
              <a:spcBef>
                <a:spcPts val="640"/>
              </a:spcBef>
              <a:spcAft>
                <a:spcPts val="0"/>
              </a:spcAft>
              <a:buClr>
                <a:schemeClr val="dk1"/>
              </a:buClr>
              <a:buSzPts val="3200"/>
              <a:buFont typeface="Arial"/>
              <a:buNone/>
            </a:pPr>
            <a:r>
              <a:rPr lang="en-US" sz="1500">
                <a:solidFill>
                  <a:schemeClr val="dk1"/>
                </a:solidFill>
              </a:rPr>
              <a:t>0474/744040								0474/570685</a:t>
            </a:r>
            <a:endParaRPr sz="1500">
              <a:solidFill>
                <a:schemeClr val="dk1"/>
              </a:solidFill>
            </a:endParaRPr>
          </a:p>
          <a:p>
            <a:pPr marL="0" marR="0" lvl="0" indent="0" algn="l" rtl="0">
              <a:lnSpc>
                <a:spcPct val="100000"/>
              </a:lnSpc>
              <a:spcBef>
                <a:spcPts val="640"/>
              </a:spcBef>
              <a:spcAft>
                <a:spcPts val="0"/>
              </a:spcAft>
              <a:buClr>
                <a:schemeClr val="dk1"/>
              </a:buClr>
              <a:buSzPts val="3200"/>
              <a:buFont typeface="Arial"/>
              <a:buNone/>
            </a:pPr>
            <a:r>
              <a:rPr lang="en-US" sz="1500" u="sng">
                <a:solidFill>
                  <a:schemeClr val="hlink"/>
                </a:solidFill>
                <a:hlinkClick r:id="rId4"/>
              </a:rPr>
              <a:t>liesbeth.peeraer@vdab.be</a:t>
            </a:r>
            <a:r>
              <a:rPr lang="en-US" sz="1500">
                <a:solidFill>
                  <a:schemeClr val="dk1"/>
                </a:solidFill>
              </a:rPr>
              <a:t>						</a:t>
            </a:r>
            <a:r>
              <a:rPr lang="en-US" sz="1500" u="sng">
                <a:solidFill>
                  <a:schemeClr val="hlink"/>
                </a:solidFill>
                <a:hlinkClick r:id="rId5"/>
              </a:rPr>
              <a:t>lotte.tettelin@vdab.be</a:t>
            </a:r>
            <a:endParaRPr sz="1500">
              <a:solidFill>
                <a:schemeClr val="dk1"/>
              </a:solidFill>
            </a:endParaRPr>
          </a:p>
          <a:p>
            <a:pPr marL="0" marR="0" lvl="0" indent="0" algn="l" rtl="0">
              <a:lnSpc>
                <a:spcPct val="100000"/>
              </a:lnSpc>
              <a:spcBef>
                <a:spcPts val="640"/>
              </a:spcBef>
              <a:spcAft>
                <a:spcPts val="0"/>
              </a:spcAft>
              <a:buClr>
                <a:schemeClr val="dk1"/>
              </a:buClr>
              <a:buSzPts val="3200"/>
              <a:buFont typeface="Arial"/>
              <a:buNone/>
            </a:pPr>
            <a:endParaRPr sz="1500">
              <a:solidFill>
                <a:schemeClr val="dk1"/>
              </a:solidFil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
        <p:nvSpPr>
          <p:cNvPr id="542" name="Google Shape;542;p69"/>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3"/>
          <p:cNvSpPr txBox="1">
            <a:spLocks noGrp="1"/>
          </p:cNvSpPr>
          <p:nvPr>
            <p:ph type="ctrTitle"/>
          </p:nvPr>
        </p:nvSpPr>
        <p:spPr>
          <a:xfrm>
            <a:off x="630237" y="2490787"/>
            <a:ext cx="7886700" cy="846137"/>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6600"/>
              <a:buNone/>
            </a:pPr>
            <a:r>
              <a:rPr lang="en-US" sz="6600" b="0" i="0" u="none">
                <a:solidFill>
                  <a:srgbClr val="FFFFFF"/>
                </a:solidFill>
                <a:latin typeface="Calibri"/>
                <a:ea typeface="Calibri"/>
                <a:cs typeface="Calibri"/>
                <a:sym typeface="Calibri"/>
              </a:rPr>
              <a:t>Bedankt voor jullie aandacht en veel succes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52475f122d_1_86"/>
          <p:cNvSpPr txBox="1">
            <a:spLocks noGrp="1"/>
          </p:cNvSpPr>
          <p:nvPr>
            <p:ph type="title"/>
          </p:nvPr>
        </p:nvSpPr>
        <p:spPr>
          <a:xfrm>
            <a:off x="0" y="1505425"/>
            <a:ext cx="9144000" cy="4340700"/>
          </a:xfrm>
          <a:prstGeom prst="rect">
            <a:avLst/>
          </a:prstGeom>
        </p:spPr>
        <p:txBody>
          <a:bodyPr spcFirstLastPara="1" wrap="square" lIns="91425" tIns="91425" rIns="91425" bIns="91425" anchor="b" anchorCtr="0">
            <a:noAutofit/>
          </a:bodyPr>
          <a:lstStyle/>
          <a:p>
            <a:pPr marL="457200" lvl="0" indent="-355600" algn="l" rtl="0">
              <a:lnSpc>
                <a:spcPct val="115000"/>
              </a:lnSpc>
              <a:spcBef>
                <a:spcPts val="1000"/>
              </a:spcBef>
              <a:spcAft>
                <a:spcPts val="0"/>
              </a:spcAft>
              <a:buClr>
                <a:srgbClr val="222222"/>
              </a:buClr>
              <a:buSzPts val="2000"/>
              <a:buFont typeface="Arial"/>
              <a:buAutoNum type="arabicPeriod"/>
            </a:pPr>
            <a:r>
              <a:rPr lang="en-US" sz="2000">
                <a:solidFill>
                  <a:srgbClr val="222222"/>
                </a:solidFill>
                <a:highlight>
                  <a:srgbClr val="FFFFFF"/>
                </a:highlight>
              </a:rPr>
              <a:t>alle vacatures LDE moeten </a:t>
            </a:r>
            <a:r>
              <a:rPr lang="en-US" sz="2000" b="1">
                <a:solidFill>
                  <a:srgbClr val="222222"/>
                </a:solidFill>
                <a:highlight>
                  <a:srgbClr val="FFFFFF"/>
                </a:highlight>
              </a:rPr>
              <a:t>geregistreerd </a:t>
            </a:r>
            <a:r>
              <a:rPr lang="en-US" sz="2000">
                <a:solidFill>
                  <a:srgbClr val="222222"/>
                </a:solidFill>
                <a:highlight>
                  <a:srgbClr val="FFFFFF"/>
                </a:highlight>
              </a:rPr>
              <a:t>worden in de </a:t>
            </a:r>
            <a:r>
              <a:rPr lang="en-US" sz="2000" b="1">
                <a:solidFill>
                  <a:srgbClr val="222222"/>
                </a:solidFill>
                <a:highlight>
                  <a:srgbClr val="FFFFFF"/>
                </a:highlight>
              </a:rPr>
              <a:t>vacaturedatabank </a:t>
            </a:r>
            <a:r>
              <a:rPr lang="en-US" sz="2000">
                <a:solidFill>
                  <a:srgbClr val="222222"/>
                </a:solidFill>
                <a:highlight>
                  <a:srgbClr val="FFFFFF"/>
                </a:highlight>
              </a:rPr>
              <a:t>van VDAB; dit is een voorwaarde om subsidies te ontvangen</a:t>
            </a:r>
            <a:endParaRPr sz="2000">
              <a:solidFill>
                <a:srgbClr val="222222"/>
              </a:solidFill>
              <a:highlight>
                <a:srgbClr val="FFFFFF"/>
              </a:highlight>
            </a:endParaRPr>
          </a:p>
          <a:p>
            <a:pPr marL="457200" lvl="0" indent="-355600" algn="l" rtl="0">
              <a:lnSpc>
                <a:spcPct val="115000"/>
              </a:lnSpc>
              <a:spcBef>
                <a:spcPts val="0"/>
              </a:spcBef>
              <a:spcAft>
                <a:spcPts val="0"/>
              </a:spcAft>
              <a:buClr>
                <a:srgbClr val="222222"/>
              </a:buClr>
              <a:buSzPts val="2000"/>
              <a:buFont typeface="Arial"/>
              <a:buAutoNum type="arabicPeriod"/>
            </a:pPr>
            <a:r>
              <a:rPr lang="en-US" sz="2000">
                <a:solidFill>
                  <a:srgbClr val="222222"/>
                </a:solidFill>
                <a:highlight>
                  <a:srgbClr val="FFFFFF"/>
                </a:highlight>
              </a:rPr>
              <a:t>bemiddelaars van VDAB, GTB en andere organisaties kunnen kandidaat-werknemers voor LDE  aanmelden - ook de werkgevers kunnen zelf kandidaten aanbrengen - maar het is ALTIJD </a:t>
            </a:r>
            <a:r>
              <a:rPr lang="en-US" sz="2000" b="1">
                <a:solidFill>
                  <a:srgbClr val="222222"/>
                </a:solidFill>
                <a:highlight>
                  <a:srgbClr val="FFFFFF"/>
                </a:highlight>
              </a:rPr>
              <a:t>VDAB</a:t>
            </a:r>
            <a:r>
              <a:rPr lang="en-US" sz="2000">
                <a:solidFill>
                  <a:srgbClr val="222222"/>
                </a:solidFill>
                <a:highlight>
                  <a:srgbClr val="FFFFFF"/>
                </a:highlight>
              </a:rPr>
              <a:t> die beslist of een werkzoekende in aanmerking komt voor een </a:t>
            </a:r>
            <a:r>
              <a:rPr lang="en-US" sz="2000" b="1">
                <a:solidFill>
                  <a:srgbClr val="222222"/>
                </a:solidFill>
                <a:highlight>
                  <a:srgbClr val="FFFFFF"/>
                </a:highlight>
              </a:rPr>
              <a:t>toegan</a:t>
            </a:r>
            <a:r>
              <a:rPr lang="en-US" sz="2000" b="1">
                <a:solidFill>
                  <a:srgbClr val="222222"/>
                </a:solidFill>
                <a:highlight>
                  <a:schemeClr val="lt1"/>
                </a:highlight>
              </a:rPr>
              <a:t>gsticket </a:t>
            </a:r>
            <a:r>
              <a:rPr lang="en-US" sz="2000" b="1">
                <a:solidFill>
                  <a:srgbClr val="222222"/>
                </a:solidFill>
                <a:highlight>
                  <a:srgbClr val="FFFFFF"/>
                </a:highlight>
              </a:rPr>
              <a:t>LDE</a:t>
            </a:r>
            <a:r>
              <a:rPr lang="en-US" sz="2000">
                <a:solidFill>
                  <a:srgbClr val="222222"/>
                </a:solidFill>
                <a:highlight>
                  <a:srgbClr val="FFFFFF"/>
                </a:highlight>
              </a:rPr>
              <a:t> </a:t>
            </a:r>
            <a:endParaRPr sz="2000">
              <a:solidFill>
                <a:srgbClr val="222222"/>
              </a:solidFill>
              <a:highlight>
                <a:srgbClr val="FFFFFF"/>
              </a:highlight>
            </a:endParaRPr>
          </a:p>
          <a:p>
            <a:pPr marL="457200" lvl="0" indent="-355600" algn="l" rtl="0">
              <a:lnSpc>
                <a:spcPct val="115000"/>
              </a:lnSpc>
              <a:spcBef>
                <a:spcPts val="0"/>
              </a:spcBef>
              <a:spcAft>
                <a:spcPts val="0"/>
              </a:spcAft>
              <a:buClr>
                <a:srgbClr val="222222"/>
              </a:buClr>
              <a:buSzPts val="2000"/>
              <a:buFont typeface="Arial"/>
              <a:buAutoNum type="arabicPeriod"/>
            </a:pPr>
            <a:r>
              <a:rPr lang="en-US" sz="2000" b="1">
                <a:solidFill>
                  <a:srgbClr val="222222"/>
                </a:solidFill>
                <a:highlight>
                  <a:srgbClr val="FFFFFF"/>
                </a:highlight>
              </a:rPr>
              <a:t>doorstroomevaluaties</a:t>
            </a:r>
            <a:r>
              <a:rPr lang="en-US" sz="2000">
                <a:solidFill>
                  <a:srgbClr val="222222"/>
                </a:solidFill>
                <a:highlight>
                  <a:srgbClr val="FFFFFF"/>
                </a:highlight>
              </a:rPr>
              <a:t>: een advies is 5 jaar geldig en in het 5e jaar evalueert VDAB of de doelgroepwerknemer kan doorstromen naar het REC of niet; die evaluatie gebeurt in samenwerking met de doelgroepwerknemer en de werkgever</a:t>
            </a:r>
            <a:endParaRPr sz="2000">
              <a:solidFill>
                <a:srgbClr val="222222"/>
              </a:solidFill>
              <a:highlight>
                <a:srgbClr val="FFFFFF"/>
              </a:highlight>
            </a:endParaRPr>
          </a:p>
          <a:p>
            <a:pPr marL="457200" lvl="0" indent="-355600" algn="l" rtl="0">
              <a:lnSpc>
                <a:spcPct val="115000"/>
              </a:lnSpc>
              <a:spcBef>
                <a:spcPts val="0"/>
              </a:spcBef>
              <a:spcAft>
                <a:spcPts val="0"/>
              </a:spcAft>
              <a:buClr>
                <a:srgbClr val="222222"/>
              </a:buClr>
              <a:buSzPts val="2000"/>
              <a:buFont typeface="Arial"/>
              <a:buAutoNum type="arabicPeriod"/>
            </a:pPr>
            <a:r>
              <a:rPr lang="en-US" sz="2000">
                <a:solidFill>
                  <a:srgbClr val="222222"/>
                </a:solidFill>
                <a:highlight>
                  <a:srgbClr val="FFFFFF"/>
                </a:highlight>
              </a:rPr>
              <a:t>daarnaast kent VDAB ook de rechten toe voor Bijzondere Tewerkstellingsondersteunende Maatregelen in de reguliere tewerkstelling (</a:t>
            </a:r>
            <a:r>
              <a:rPr lang="en-US" sz="2000" b="1">
                <a:solidFill>
                  <a:srgbClr val="222222"/>
                </a:solidFill>
                <a:highlight>
                  <a:srgbClr val="FFFFFF"/>
                </a:highlight>
              </a:rPr>
              <a:t>BTOM-rechten</a:t>
            </a:r>
            <a:r>
              <a:rPr lang="en-US" sz="2000">
                <a:solidFill>
                  <a:srgbClr val="222222"/>
                </a:solidFill>
                <a:highlight>
                  <a:srgbClr val="FFFFFF"/>
                </a:highlight>
              </a:rPr>
              <a:t> = VOP, aanpassing arbeidspost,...)</a:t>
            </a:r>
            <a:endParaRPr sz="3000" b="1"/>
          </a:p>
        </p:txBody>
      </p:sp>
      <p:sp>
        <p:nvSpPr>
          <p:cNvPr id="177" name="Google Shape;177;g152475f122d_1_86"/>
          <p:cNvSpPr txBox="1">
            <a:spLocks noGrp="1"/>
          </p:cNvSpPr>
          <p:nvPr>
            <p:ph type="subTitle" idx="1"/>
          </p:nvPr>
        </p:nvSpPr>
        <p:spPr>
          <a:xfrm>
            <a:off x="0" y="658219"/>
            <a:ext cx="9144000" cy="1619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70C0"/>
              </a:buClr>
              <a:buSzPts val="2800"/>
              <a:buFont typeface="Calibri"/>
              <a:buNone/>
            </a:pPr>
            <a:r>
              <a:rPr lang="en-US" sz="2800" b="1">
                <a:solidFill>
                  <a:srgbClr val="0070C0"/>
                </a:solidFill>
              </a:rPr>
              <a:t>Opdrachten voor VDAB ihkv sociale economie</a:t>
            </a:r>
            <a:endParaRPr sz="3200" b="1">
              <a:solidFill>
                <a:srgbClr val="4F81B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cebe20bde6_0_154"/>
          <p:cNvSpPr txBox="1">
            <a:spLocks noGrp="1"/>
          </p:cNvSpPr>
          <p:nvPr>
            <p:ph type="title"/>
          </p:nvPr>
        </p:nvSpPr>
        <p:spPr>
          <a:xfrm>
            <a:off x="0" y="1505425"/>
            <a:ext cx="9144000" cy="4349100"/>
          </a:xfrm>
          <a:prstGeom prst="rect">
            <a:avLst/>
          </a:prstGeom>
          <a:noFill/>
          <a:ln>
            <a:noFill/>
          </a:ln>
        </p:spPr>
        <p:txBody>
          <a:bodyPr spcFirstLastPara="1" wrap="square" lIns="91425" tIns="91425" rIns="91425" bIns="91425" anchor="b" anchorCtr="0">
            <a:noAutofit/>
          </a:bodyPr>
          <a:lstStyle/>
          <a:p>
            <a:pPr marL="457200" lvl="0" indent="0" algn="l" rtl="0">
              <a:lnSpc>
                <a:spcPct val="100000"/>
              </a:lnSpc>
              <a:spcBef>
                <a:spcPts val="1760"/>
              </a:spcBef>
              <a:spcAft>
                <a:spcPts val="0"/>
              </a:spcAft>
              <a:buSzPts val="1800"/>
              <a:buNone/>
            </a:pPr>
            <a:endParaRPr sz="3000" b="1"/>
          </a:p>
        </p:txBody>
      </p:sp>
      <p:sp>
        <p:nvSpPr>
          <p:cNvPr id="183" name="Google Shape;183;gcebe20bde6_0_154"/>
          <p:cNvSpPr txBox="1">
            <a:spLocks noGrp="1"/>
          </p:cNvSpPr>
          <p:nvPr>
            <p:ph type="subTitle" idx="1"/>
          </p:nvPr>
        </p:nvSpPr>
        <p:spPr>
          <a:xfrm>
            <a:off x="0" y="692594"/>
            <a:ext cx="9144000" cy="161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F81BD"/>
              </a:buClr>
              <a:buSzPts val="3600"/>
              <a:buFont typeface="Federo"/>
              <a:buNone/>
            </a:pPr>
            <a:r>
              <a:rPr lang="en-US" b="1">
                <a:solidFill>
                  <a:srgbClr val="4F81BD"/>
                </a:solidFill>
              </a:rPr>
              <a:t>2. Toeleiding via ICF</a:t>
            </a:r>
            <a:endParaRPr sz="3200" b="1">
              <a:solidFill>
                <a:srgbClr val="2D89CC"/>
              </a:solidFill>
            </a:endParaRPr>
          </a:p>
        </p:txBody>
      </p:sp>
      <p:pic>
        <p:nvPicPr>
          <p:cNvPr id="184" name="Google Shape;184;gcebe20bde6_0_154"/>
          <p:cNvPicPr preferRelativeResize="0"/>
          <p:nvPr/>
        </p:nvPicPr>
        <p:blipFill rotWithShape="1">
          <a:blip r:embed="rId3">
            <a:alphaModFix/>
          </a:blip>
          <a:srcRect/>
          <a:stretch/>
        </p:blipFill>
        <p:spPr>
          <a:xfrm>
            <a:off x="1918125" y="2590275"/>
            <a:ext cx="5307750" cy="278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3"/>
          <p:cNvPicPr preferRelativeResize="0"/>
          <p:nvPr/>
        </p:nvPicPr>
        <p:blipFill rotWithShape="1">
          <a:blip r:embed="rId3">
            <a:alphaModFix/>
          </a:blip>
          <a:srcRect/>
          <a:stretch/>
        </p:blipFill>
        <p:spPr>
          <a:xfrm>
            <a:off x="-114300" y="244475"/>
            <a:ext cx="3076575" cy="1004887"/>
          </a:xfrm>
          <a:prstGeom prst="rect">
            <a:avLst/>
          </a:prstGeom>
          <a:noFill/>
          <a:ln>
            <a:noFill/>
          </a:ln>
        </p:spPr>
      </p:pic>
      <p:sp>
        <p:nvSpPr>
          <p:cNvPr id="190" name="Google Shape;190;p23"/>
          <p:cNvSpPr txBox="1"/>
          <p:nvPr/>
        </p:nvSpPr>
        <p:spPr>
          <a:xfrm>
            <a:off x="230187" y="441325"/>
            <a:ext cx="40068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Processtappen   </a:t>
            </a:r>
            <a:endParaRPr sz="1400" b="0" i="0" u="none" strike="noStrike" cap="none">
              <a:solidFill>
                <a:srgbClr val="000000"/>
              </a:solidFill>
              <a:latin typeface="Arial"/>
              <a:ea typeface="Arial"/>
              <a:cs typeface="Arial"/>
              <a:sym typeface="Arial"/>
            </a:endParaRPr>
          </a:p>
        </p:txBody>
      </p:sp>
      <p:sp>
        <p:nvSpPr>
          <p:cNvPr id="191" name="Google Shape;191;p23"/>
          <p:cNvSpPr txBox="1"/>
          <p:nvPr/>
        </p:nvSpPr>
        <p:spPr>
          <a:xfrm>
            <a:off x="749300" y="1249362"/>
            <a:ext cx="7789862" cy="2554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Verdana"/>
              <a:buNone/>
            </a:pPr>
            <a:r>
              <a:rPr lang="en-US" sz="28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Verdana"/>
              <a:buNone/>
            </a:pPr>
            <a:r>
              <a:rPr lang="en-US" sz="28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Arial"/>
              <a:buNone/>
            </a:pPr>
            <a:endParaRPr sz="4000" b="1" i="1"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4000"/>
              <a:buFont typeface="Arial"/>
              <a:buNone/>
            </a:pPr>
            <a:endParaRPr sz="4000" b="1" i="1" u="none" strike="noStrike" cap="none">
              <a:solidFill>
                <a:srgbClr val="000000"/>
              </a:solidFill>
              <a:latin typeface="Comic Sans MS"/>
              <a:ea typeface="Comic Sans MS"/>
              <a:cs typeface="Comic Sans MS"/>
              <a:sym typeface="Comic Sans MS"/>
            </a:endParaRPr>
          </a:p>
        </p:txBody>
      </p:sp>
      <p:sp>
        <p:nvSpPr>
          <p:cNvPr id="192" name="Google Shape;192;p23"/>
          <p:cNvSpPr txBox="1"/>
          <p:nvPr/>
        </p:nvSpPr>
        <p:spPr>
          <a:xfrm>
            <a:off x="749300" y="2108200"/>
            <a:ext cx="1176337" cy="2984500"/>
          </a:xfrm>
          <a:prstGeom prst="rect">
            <a:avLst/>
          </a:prstGeom>
          <a:solidFill>
            <a:srgbClr val="FFE599"/>
          </a:solidFill>
          <a:ln>
            <a:noFill/>
          </a:ln>
          <a:effectLst>
            <a:outerShdw blurRad="63500" dist="23000" dir="540000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highlight>
                  <a:srgbClr val="FFE599"/>
                </a:highlight>
                <a:latin typeface="Calibri"/>
                <a:ea typeface="Calibri"/>
                <a:cs typeface="Calibri"/>
                <a:sym typeface="Calibri"/>
              </a:rPr>
              <a:t>V</a:t>
            </a:r>
            <a:r>
              <a:rPr lang="en-US" sz="1600" b="1" i="0" u="none" strike="noStrike" cap="none">
                <a:solidFill>
                  <a:srgbClr val="000000"/>
                </a:solidFill>
                <a:highlight>
                  <a:srgbClr val="FFE599"/>
                </a:highlight>
                <a:latin typeface="Calibri"/>
                <a:ea typeface="Calibri"/>
                <a:cs typeface="Calibri"/>
                <a:sym typeface="Calibri"/>
              </a:rPr>
              <a:t>ermoeden</a:t>
            </a:r>
            <a:r>
              <a:rPr lang="en-US" sz="1400" b="0" i="0" u="none" strike="noStrike" cap="none">
                <a:solidFill>
                  <a:srgbClr val="000000"/>
                </a:solidFill>
                <a:highlight>
                  <a:srgbClr val="4A86E8"/>
                </a:highlight>
                <a:latin typeface="Calibri"/>
                <a:ea typeface="Calibri"/>
                <a:cs typeface="Calibri"/>
                <a:sym typeface="Calibri"/>
              </a:rPr>
              <a:t> </a:t>
            </a:r>
            <a:endParaRPr sz="1400" b="0" i="0" u="none" strike="noStrike" cap="none">
              <a:solidFill>
                <a:srgbClr val="000000"/>
              </a:solidFill>
              <a:highlight>
                <a:srgbClr val="4A86E8"/>
              </a:highlight>
              <a:latin typeface="Arial"/>
              <a:ea typeface="Arial"/>
              <a:cs typeface="Arial"/>
              <a:sym typeface="Arial"/>
            </a:endParaRPr>
          </a:p>
        </p:txBody>
      </p:sp>
      <p:sp>
        <p:nvSpPr>
          <p:cNvPr id="193" name="Google Shape;193;p23"/>
          <p:cNvSpPr txBox="1"/>
          <p:nvPr/>
        </p:nvSpPr>
        <p:spPr>
          <a:xfrm>
            <a:off x="2406762" y="2108200"/>
            <a:ext cx="1176300" cy="2984400"/>
          </a:xfrm>
          <a:prstGeom prst="rect">
            <a:avLst/>
          </a:prstGeom>
          <a:solidFill>
            <a:srgbClr val="B6D7A8"/>
          </a:solidFill>
          <a:ln w="9525" cap="flat" cmpd="sng">
            <a:solidFill>
              <a:srgbClr val="4A7EBB"/>
            </a:solidFill>
            <a:prstDash val="solid"/>
            <a:miter lim="800000"/>
            <a:headEnd type="none" w="sm" len="sm"/>
            <a:tailEnd type="none" w="sm" len="sm"/>
          </a:ln>
          <a:effectLst>
            <a:outerShdw blurRad="63500" dist="23000" dir="540000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Indicatie </a:t>
            </a:r>
            <a:r>
              <a:rPr lang="en-US" sz="1400" b="1" i="0" u="none" strike="noStrike" cap="none">
                <a:solidFill>
                  <a:srgbClr val="FFFFFF"/>
                </a:solidFill>
                <a:latin typeface="Calibri"/>
                <a:ea typeface="Calibri"/>
                <a:cs typeface="Calibri"/>
                <a:sym typeface="Calibri"/>
              </a:rPr>
              <a:t> </a:t>
            </a:r>
            <a:endParaRPr sz="1400" b="1" i="0" u="none" strike="noStrike" cap="none">
              <a:solidFill>
                <a:srgbClr val="000000"/>
              </a:solidFill>
              <a:latin typeface="Arial"/>
              <a:ea typeface="Arial"/>
              <a:cs typeface="Arial"/>
              <a:sym typeface="Arial"/>
            </a:endParaRPr>
          </a:p>
        </p:txBody>
      </p:sp>
      <p:sp>
        <p:nvSpPr>
          <p:cNvPr id="194" name="Google Shape;194;p23"/>
          <p:cNvSpPr txBox="1"/>
          <p:nvPr/>
        </p:nvSpPr>
        <p:spPr>
          <a:xfrm>
            <a:off x="3981838" y="2108200"/>
            <a:ext cx="1176300" cy="2984400"/>
          </a:xfrm>
          <a:prstGeom prst="rect">
            <a:avLst/>
          </a:prstGeom>
          <a:solidFill>
            <a:srgbClr val="A2C4C9"/>
          </a:solidFill>
          <a:ln w="9525" cap="flat" cmpd="sng">
            <a:solidFill>
              <a:srgbClr val="4A7EBB"/>
            </a:solidFill>
            <a:prstDash val="solid"/>
            <a:miter lim="800000"/>
            <a:headEnd type="none" w="sm" len="sm"/>
            <a:tailEnd type="none" w="sm" len="sm"/>
          </a:ln>
          <a:effectLst>
            <a:outerShdw blurRad="63500" dist="23000" dir="540000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1">
                <a:latin typeface="Calibri"/>
                <a:ea typeface="Calibri"/>
                <a:cs typeface="Calibri"/>
                <a:sym typeface="Calibri"/>
              </a:rPr>
              <a:t>T</a:t>
            </a:r>
            <a:r>
              <a:rPr lang="en-US" sz="1600" b="1" i="0" u="none" strike="noStrike" cap="none">
                <a:solidFill>
                  <a:srgbClr val="000000"/>
                </a:solidFill>
                <a:latin typeface="Calibri"/>
                <a:ea typeface="Calibri"/>
                <a:cs typeface="Calibri"/>
                <a:sym typeface="Calibri"/>
              </a:rPr>
              <a:t>oekennen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advies LDE obv ICF</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endParaRPr sz="1400" b="1" i="0" u="none" strike="noStrike" cap="none">
              <a:solidFill>
                <a:srgbClr val="000000"/>
              </a:solidFill>
              <a:latin typeface="Arial"/>
              <a:ea typeface="Arial"/>
              <a:cs typeface="Arial"/>
              <a:sym typeface="Arial"/>
            </a:endParaRPr>
          </a:p>
        </p:txBody>
      </p:sp>
      <p:sp>
        <p:nvSpPr>
          <p:cNvPr id="195" name="Google Shape;195;p23"/>
          <p:cNvSpPr txBox="1"/>
          <p:nvPr/>
        </p:nvSpPr>
        <p:spPr>
          <a:xfrm>
            <a:off x="5628500" y="2108200"/>
            <a:ext cx="1208100" cy="2984400"/>
          </a:xfrm>
          <a:prstGeom prst="rect">
            <a:avLst/>
          </a:prstGeom>
          <a:solidFill>
            <a:srgbClr val="A4C2F4"/>
          </a:solidFill>
          <a:ln w="9525" cap="flat" cmpd="sng">
            <a:solidFill>
              <a:srgbClr val="4A7EBB"/>
            </a:solidFill>
            <a:prstDash val="solid"/>
            <a:miter lim="800000"/>
            <a:headEnd type="none" w="sm" len="sm"/>
            <a:tailEnd type="none" w="sm" len="sm"/>
          </a:ln>
          <a:effectLst>
            <a:outerShdw blurRad="63500" dist="23000" dir="540000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1">
                <a:latin typeface="Calibri"/>
                <a:ea typeface="Calibri"/>
                <a:cs typeface="Calibri"/>
                <a:sym typeface="Calibri"/>
              </a:rPr>
              <a:t>Doorstroom</a:t>
            </a:r>
            <a:endParaRPr sz="16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Calibri"/>
              <a:buNone/>
            </a:pPr>
            <a:r>
              <a:rPr lang="en-US" sz="1600" b="1">
                <a:latin typeface="Calibri"/>
                <a:ea typeface="Calibri"/>
                <a:cs typeface="Calibri"/>
                <a:sym typeface="Calibri"/>
              </a:rPr>
              <a:t>evaluatie</a:t>
            </a:r>
            <a:endParaRPr sz="1600" b="1">
              <a:latin typeface="Calibri"/>
              <a:ea typeface="Calibri"/>
              <a:cs typeface="Calibri"/>
              <a:sym typeface="Calibri"/>
            </a:endParaRPr>
          </a:p>
        </p:txBody>
      </p:sp>
      <p:sp>
        <p:nvSpPr>
          <p:cNvPr id="196" name="Google Shape;196;p23"/>
          <p:cNvSpPr txBox="1"/>
          <p:nvPr/>
        </p:nvSpPr>
        <p:spPr>
          <a:xfrm>
            <a:off x="8721725" y="279400"/>
            <a:ext cx="3238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3"/>
          <p:cNvSpPr/>
          <p:nvPr/>
        </p:nvSpPr>
        <p:spPr>
          <a:xfrm>
            <a:off x="749300" y="5142800"/>
            <a:ext cx="6087300" cy="800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457200" y="198437"/>
            <a:ext cx="6019800" cy="654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sz="2800" i="0" u="none">
                <a:solidFill>
                  <a:srgbClr val="294376"/>
                </a:solidFill>
                <a:latin typeface="Calibri"/>
                <a:ea typeface="Calibri"/>
                <a:cs typeface="Calibri"/>
                <a:sym typeface="Calibri"/>
              </a:rPr>
              <a:t>Stap 1: vermoeden</a:t>
            </a:r>
            <a:endParaRPr>
              <a:latin typeface="Calibri"/>
              <a:ea typeface="Calibri"/>
              <a:cs typeface="Calibri"/>
              <a:sym typeface="Calibri"/>
            </a:endParaRPr>
          </a:p>
        </p:txBody>
      </p:sp>
      <p:sp>
        <p:nvSpPr>
          <p:cNvPr id="203" name="Google Shape;203;p24"/>
          <p:cNvSpPr txBox="1">
            <a:spLocks noGrp="1"/>
          </p:cNvSpPr>
          <p:nvPr>
            <p:ph type="body" idx="1"/>
          </p:nvPr>
        </p:nvSpPr>
        <p:spPr>
          <a:xfrm>
            <a:off x="457200" y="1223962"/>
            <a:ext cx="4040187" cy="4589462"/>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400"/>
              </a:spcBef>
              <a:spcAft>
                <a:spcPts val="0"/>
              </a:spcAft>
              <a:buClr>
                <a:srgbClr val="294376"/>
              </a:buClr>
              <a:buSzPts val="400"/>
              <a:buFont typeface="Calibri"/>
              <a:buChar char="•"/>
            </a:pPr>
            <a:r>
              <a:rPr lang="en-US" sz="2200" b="0" i="0" u="none">
                <a:solidFill>
                  <a:srgbClr val="294376"/>
                </a:solidFill>
                <a:latin typeface="Calibri"/>
                <a:ea typeface="Calibri"/>
                <a:cs typeface="Calibri"/>
                <a:sym typeface="Calibri"/>
              </a:rPr>
              <a:t>WZ geeft aan gezondheids- en/of psycho-sociale problemen te hebben </a:t>
            </a:r>
            <a:endParaRPr sz="2600">
              <a:latin typeface="Calibri"/>
              <a:ea typeface="Calibri"/>
              <a:cs typeface="Calibri"/>
              <a:sym typeface="Calibri"/>
            </a:endParaRPr>
          </a:p>
          <a:p>
            <a:pPr marL="914400" lvl="1" indent="-368300" algn="l" rtl="0">
              <a:lnSpc>
                <a:spcPct val="100000"/>
              </a:lnSpc>
              <a:spcBef>
                <a:spcPts val="0"/>
              </a:spcBef>
              <a:spcAft>
                <a:spcPts val="0"/>
              </a:spcAft>
              <a:buClr>
                <a:srgbClr val="3E89CA"/>
              </a:buClr>
              <a:buSzPts val="400"/>
              <a:buFont typeface="Calibri"/>
              <a:buChar char="•"/>
            </a:pPr>
            <a:r>
              <a:rPr lang="en-US" sz="2200" b="0" i="0" u="none">
                <a:solidFill>
                  <a:srgbClr val="3E89CA"/>
                </a:solidFill>
                <a:latin typeface="Calibri"/>
                <a:ea typeface="Calibri"/>
                <a:cs typeface="Calibri"/>
                <a:sym typeface="Calibri"/>
              </a:rPr>
              <a:t>bij inschrijving via </a:t>
            </a:r>
            <a:endParaRPr sz="2200">
              <a:latin typeface="Calibri"/>
              <a:ea typeface="Calibri"/>
              <a:cs typeface="Calibri"/>
              <a:sym typeface="Calibri"/>
            </a:endParaRPr>
          </a:p>
          <a:p>
            <a:pPr marL="1371600" lvl="2" indent="-355600" algn="l" rtl="0">
              <a:lnSpc>
                <a:spcPct val="100000"/>
              </a:lnSpc>
              <a:spcBef>
                <a:spcPts val="0"/>
              </a:spcBef>
              <a:spcAft>
                <a:spcPts val="0"/>
              </a:spcAft>
              <a:buClr>
                <a:srgbClr val="3E89CA"/>
              </a:buClr>
              <a:buSzPts val="400"/>
              <a:buFont typeface="Calibri"/>
              <a:buChar char="•"/>
            </a:pPr>
            <a:r>
              <a:rPr lang="en-US" sz="2000" b="0" i="0" u="sng">
                <a:solidFill>
                  <a:schemeClr val="hlink"/>
                </a:solidFill>
                <a:latin typeface="Calibri"/>
                <a:ea typeface="Calibri"/>
                <a:cs typeface="Calibri"/>
                <a:sym typeface="Calibri"/>
                <a:hlinkClick r:id="rId3"/>
              </a:rPr>
              <a:t>“Mijn Loopbaan”</a:t>
            </a:r>
            <a:r>
              <a:rPr lang="en-US" sz="2000" b="0" i="0" u="none">
                <a:solidFill>
                  <a:srgbClr val="3E89CA"/>
                </a:solidFill>
                <a:latin typeface="Calibri"/>
                <a:ea typeface="Calibri"/>
                <a:cs typeface="Calibri"/>
                <a:sym typeface="Calibri"/>
              </a:rPr>
              <a:t> </a:t>
            </a:r>
            <a:endParaRPr sz="2000">
              <a:latin typeface="Calibri"/>
              <a:ea typeface="Calibri"/>
              <a:cs typeface="Calibri"/>
              <a:sym typeface="Calibri"/>
            </a:endParaRPr>
          </a:p>
          <a:p>
            <a:pPr marL="1371600" lvl="2" indent="-355600" algn="l" rtl="0">
              <a:lnSpc>
                <a:spcPct val="100000"/>
              </a:lnSpc>
              <a:spcBef>
                <a:spcPts val="0"/>
              </a:spcBef>
              <a:spcAft>
                <a:spcPts val="0"/>
              </a:spcAft>
              <a:buClr>
                <a:srgbClr val="3E89CA"/>
              </a:buClr>
              <a:buSzPts val="400"/>
              <a:buFont typeface="Calibri"/>
              <a:buChar char="•"/>
            </a:pPr>
            <a:r>
              <a:rPr lang="en-US" sz="2000" b="0" i="0" u="sng">
                <a:solidFill>
                  <a:schemeClr val="hlink"/>
                </a:solidFill>
                <a:latin typeface="Calibri"/>
                <a:ea typeface="Calibri"/>
                <a:cs typeface="Calibri"/>
                <a:sym typeface="Calibri"/>
                <a:hlinkClick r:id="rId4"/>
              </a:rPr>
              <a:t>de servicelijn</a:t>
            </a:r>
            <a:r>
              <a:rPr lang="en-US" sz="2000" b="0" i="0" u="none">
                <a:solidFill>
                  <a:srgbClr val="3E89CA"/>
                </a:solidFill>
                <a:latin typeface="Calibri"/>
                <a:ea typeface="Calibri"/>
                <a:cs typeface="Calibri"/>
                <a:sym typeface="Calibri"/>
              </a:rPr>
              <a:t> </a:t>
            </a:r>
            <a:endParaRPr sz="2000">
              <a:latin typeface="Calibri"/>
              <a:ea typeface="Calibri"/>
              <a:cs typeface="Calibri"/>
              <a:sym typeface="Calibri"/>
            </a:endParaRPr>
          </a:p>
          <a:p>
            <a:pPr marL="914400" lvl="1" indent="-368300" algn="l" rtl="0">
              <a:lnSpc>
                <a:spcPct val="100000"/>
              </a:lnSpc>
              <a:spcBef>
                <a:spcPts val="0"/>
              </a:spcBef>
              <a:spcAft>
                <a:spcPts val="0"/>
              </a:spcAft>
              <a:buClr>
                <a:srgbClr val="3E89CA"/>
              </a:buClr>
              <a:buSzPts val="400"/>
              <a:buFont typeface="Calibri"/>
              <a:buChar char="•"/>
            </a:pPr>
            <a:r>
              <a:rPr lang="en-US" sz="2200" b="0" i="0" u="none">
                <a:solidFill>
                  <a:srgbClr val="3E89CA"/>
                </a:solidFill>
                <a:latin typeface="Calibri"/>
                <a:ea typeface="Calibri"/>
                <a:cs typeface="Calibri"/>
                <a:sym typeface="Calibri"/>
              </a:rPr>
              <a:t>OF tijdens een gesprek bij een bemiddelaar</a:t>
            </a:r>
            <a:br>
              <a:rPr lang="en-US" sz="2200" b="0" i="0" u="none">
                <a:solidFill>
                  <a:srgbClr val="3E89CA"/>
                </a:solidFill>
                <a:latin typeface="Calibri"/>
                <a:ea typeface="Calibri"/>
                <a:cs typeface="Calibri"/>
                <a:sym typeface="Calibri"/>
              </a:rPr>
            </a:br>
            <a:endParaRPr sz="2200">
              <a:latin typeface="Calibri"/>
              <a:ea typeface="Calibri"/>
              <a:cs typeface="Calibri"/>
              <a:sym typeface="Calibri"/>
            </a:endParaRPr>
          </a:p>
          <a:p>
            <a:pPr marL="457200" lvl="0" indent="-368300" algn="l" rtl="0">
              <a:lnSpc>
                <a:spcPct val="100000"/>
              </a:lnSpc>
              <a:spcBef>
                <a:spcPts val="0"/>
              </a:spcBef>
              <a:spcAft>
                <a:spcPts val="0"/>
              </a:spcAft>
              <a:buClr>
                <a:srgbClr val="294376"/>
              </a:buClr>
              <a:buSzPts val="400"/>
              <a:buFont typeface="Calibri"/>
              <a:buChar char="•"/>
            </a:pPr>
            <a:r>
              <a:rPr lang="en-US" sz="2200" b="0" i="0" u="none">
                <a:solidFill>
                  <a:srgbClr val="294376"/>
                </a:solidFill>
                <a:latin typeface="Calibri"/>
                <a:ea typeface="Calibri"/>
                <a:cs typeface="Calibri"/>
                <a:sym typeface="Calibri"/>
              </a:rPr>
              <a:t>Bij registratie vermoeden in “Mijn Loopbaan”: </a:t>
            </a:r>
            <a:endParaRPr sz="2600">
              <a:latin typeface="Calibri"/>
              <a:ea typeface="Calibri"/>
              <a:cs typeface="Calibri"/>
              <a:sym typeface="Calibri"/>
            </a:endParaRPr>
          </a:p>
          <a:p>
            <a:pPr marL="914400" lvl="1" indent="-368300" algn="l" rtl="0">
              <a:lnSpc>
                <a:spcPct val="100000"/>
              </a:lnSpc>
              <a:spcBef>
                <a:spcPts val="0"/>
              </a:spcBef>
              <a:spcAft>
                <a:spcPts val="0"/>
              </a:spcAft>
              <a:buClr>
                <a:srgbClr val="3E89CA"/>
              </a:buClr>
              <a:buSzPts val="400"/>
              <a:buFont typeface="Calibri"/>
              <a:buChar char="•"/>
            </a:pPr>
            <a:r>
              <a:rPr lang="en-US" sz="2200" b="0" i="0" u="none">
                <a:solidFill>
                  <a:srgbClr val="3E89CA"/>
                </a:solidFill>
                <a:latin typeface="Calibri"/>
                <a:ea typeface="Calibri"/>
                <a:cs typeface="Calibri"/>
                <a:sym typeface="Calibri"/>
              </a:rPr>
              <a:t>knipperlicht in het dossier</a:t>
            </a:r>
            <a:endParaRPr sz="2200">
              <a:latin typeface="Calibri"/>
              <a:ea typeface="Calibri"/>
              <a:cs typeface="Calibri"/>
              <a:sym typeface="Calibri"/>
            </a:endParaRPr>
          </a:p>
          <a:p>
            <a:pPr marL="914400" lvl="1" indent="-368300" algn="l" rtl="0">
              <a:lnSpc>
                <a:spcPct val="100000"/>
              </a:lnSpc>
              <a:spcBef>
                <a:spcPts val="0"/>
              </a:spcBef>
              <a:spcAft>
                <a:spcPts val="0"/>
              </a:spcAft>
              <a:buClr>
                <a:srgbClr val="3E89CA"/>
              </a:buClr>
              <a:buSzPts val="400"/>
              <a:buFont typeface="Calibri"/>
              <a:buChar char="•"/>
            </a:pPr>
            <a:r>
              <a:rPr lang="en-US" sz="2200" b="0" i="0" u="none">
                <a:solidFill>
                  <a:srgbClr val="3E89CA"/>
                </a:solidFill>
                <a:latin typeface="Calibri"/>
                <a:ea typeface="Calibri"/>
                <a:cs typeface="Calibri"/>
                <a:sym typeface="Calibri"/>
              </a:rPr>
              <a:t>klant moet uitgenodigd worden.</a:t>
            </a:r>
            <a:endParaRPr sz="2200">
              <a:latin typeface="Calibri"/>
              <a:ea typeface="Calibri"/>
              <a:cs typeface="Calibri"/>
              <a:sym typeface="Calibri"/>
            </a:endParaRPr>
          </a:p>
          <a:p>
            <a:pPr marL="457200" marR="0" lvl="0" indent="-228600" algn="l" rtl="0">
              <a:lnSpc>
                <a:spcPct val="100000"/>
              </a:lnSpc>
              <a:spcBef>
                <a:spcPts val="480"/>
              </a:spcBef>
              <a:spcAft>
                <a:spcPts val="0"/>
              </a:spcAft>
              <a:buClr>
                <a:srgbClr val="3E89CA"/>
              </a:buClr>
              <a:buSzPts val="2400"/>
              <a:buFont typeface="Arial"/>
              <a:buNone/>
            </a:pPr>
            <a:endParaRPr sz="2000" b="0" i="0" u="none">
              <a:solidFill>
                <a:srgbClr val="3E89CA"/>
              </a:solidFill>
              <a:latin typeface="Arial"/>
              <a:ea typeface="Arial"/>
              <a:cs typeface="Arial"/>
              <a:sym typeface="Arial"/>
            </a:endParaRPr>
          </a:p>
        </p:txBody>
      </p:sp>
      <p:sp>
        <p:nvSpPr>
          <p:cNvPr id="204" name="Google Shape;204;p24"/>
          <p:cNvSpPr txBox="1"/>
          <p:nvPr/>
        </p:nvSpPr>
        <p:spPr>
          <a:xfrm>
            <a:off x="6559550" y="173037"/>
            <a:ext cx="2093912" cy="654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3E89CA"/>
              </a:buClr>
              <a:buSzPts val="12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4"/>
          <p:cNvSpPr txBox="1"/>
          <p:nvPr/>
        </p:nvSpPr>
        <p:spPr>
          <a:xfrm>
            <a:off x="5145087" y="2309812"/>
            <a:ext cx="4176712" cy="3455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06" name="Google Shape;206;p24"/>
          <p:cNvGrpSpPr/>
          <p:nvPr/>
        </p:nvGrpSpPr>
        <p:grpSpPr>
          <a:xfrm>
            <a:off x="4557712" y="750887"/>
            <a:ext cx="4216400" cy="4447900"/>
            <a:chOff x="2082" y="-705"/>
            <a:chExt cx="7500" cy="7969"/>
          </a:xfrm>
        </p:grpSpPr>
        <p:sp>
          <p:nvSpPr>
            <p:cNvPr id="207" name="Google Shape;207;p24"/>
            <p:cNvSpPr txBox="1"/>
            <p:nvPr/>
          </p:nvSpPr>
          <p:spPr>
            <a:xfrm>
              <a:off x="2082" y="-705"/>
              <a:ext cx="7500" cy="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4"/>
            <p:cNvSpPr txBox="1"/>
            <p:nvPr/>
          </p:nvSpPr>
          <p:spPr>
            <a:xfrm>
              <a:off x="2817" y="2463"/>
              <a:ext cx="1200" cy="4800"/>
            </a:xfrm>
            <a:prstGeom prst="rect">
              <a:avLst/>
            </a:prstGeom>
            <a:solidFill>
              <a:srgbClr val="3174E1"/>
            </a:solidFill>
            <a:ln w="9525" cap="flat" cmpd="sng">
              <a:solidFill>
                <a:schemeClr val="folHlink"/>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V</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E</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R</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M</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O</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E</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D</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Calibri"/>
                  <a:ea typeface="Calibri"/>
                  <a:cs typeface="Calibri"/>
                  <a:sym typeface="Calibri"/>
                </a:rPr>
                <a:t>E</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r>
                <a:rPr lang="en-US" sz="1600" b="1" i="0" u="none" strike="noStrike" cap="none">
                  <a:solidFill>
                    <a:srgbClr val="000000"/>
                  </a:solidFill>
                  <a:latin typeface="Calibri"/>
                  <a:ea typeface="Calibri"/>
                  <a:cs typeface="Calibri"/>
                  <a:sym typeface="Calibri"/>
                </a:rPr>
                <a:t>N</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209" name="Google Shape;209;p24"/>
            <p:cNvSpPr txBox="1"/>
            <p:nvPr/>
          </p:nvSpPr>
          <p:spPr>
            <a:xfrm>
              <a:off x="5903" y="2464"/>
              <a:ext cx="1200" cy="4800"/>
            </a:xfrm>
            <a:prstGeom prst="rect">
              <a:avLst/>
            </a:prstGeom>
            <a:solidFill>
              <a:srgbClr val="A2C4C9"/>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T</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O</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K</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N</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N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E</a:t>
              </a:r>
              <a:br>
                <a:rPr lang="en-US" sz="14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N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br>
                <a:rPr lang="en-US" sz="1600" b="0" i="0" u="none" strike="noStrike" cap="none">
                  <a:solidFill>
                    <a:srgbClr val="000000"/>
                  </a:solidFill>
                  <a:latin typeface="Times New Roman"/>
                  <a:ea typeface="Times New Roman"/>
                  <a:cs typeface="Times New Roman"/>
                  <a:sym typeface="Times New Roman"/>
                </a:rPr>
              </a:b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210" name="Google Shape;210;p24"/>
            <p:cNvSpPr txBox="1"/>
            <p:nvPr/>
          </p:nvSpPr>
          <p:spPr>
            <a:xfrm>
              <a:off x="4360" y="2463"/>
              <a:ext cx="1200" cy="4800"/>
            </a:xfrm>
            <a:prstGeom prst="rect">
              <a:avLst/>
            </a:prstGeom>
            <a:solidFill>
              <a:srgbClr val="B6D7A8"/>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D</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C</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Calibri"/>
                  <a:ea typeface="Calibri"/>
                  <a:cs typeface="Calibri"/>
                  <a:sym typeface="Calibri"/>
                </a:rPr>
                <a:t>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Calibri"/>
                  <a:ea typeface="Calibri"/>
                  <a:cs typeface="Calibri"/>
                  <a:sym typeface="Calibri"/>
                </a:rPr>
                <a:t>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211" name="Google Shape;211;p24"/>
            <p:cNvSpPr txBox="1"/>
            <p:nvPr/>
          </p:nvSpPr>
          <p:spPr>
            <a:xfrm>
              <a:off x="7446" y="2463"/>
              <a:ext cx="1200" cy="4800"/>
            </a:xfrm>
            <a:prstGeom prst="rect">
              <a:avLst/>
            </a:prstGeom>
            <a:solidFill>
              <a:srgbClr val="A4C2F4"/>
            </a:solidFill>
            <a:ln w="9525" cap="flat" cmpd="sng">
              <a:solidFill>
                <a:srgbClr val="000000"/>
              </a:solidFill>
              <a:prstDash val="solid"/>
              <a:miter lim="5243"/>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D</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R</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S</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T</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R</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O</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M</a:t>
              </a:r>
              <a:endParaRPr>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Times New Roman"/>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10_nieuwe huisstijl">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nieuwe huisstijl">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VDAB huisstijl 2014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VDAB huisstijl 2014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VDAB huisstijl 2014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nieuwe huisstijl">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Aangepast ontwerp">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4752</Words>
  <Application>Microsoft Office PowerPoint</Application>
  <PresentationFormat>Diavoorstelling (4:3)</PresentationFormat>
  <Paragraphs>560</Paragraphs>
  <Slides>55</Slides>
  <Notes>55</Notes>
  <HiddenSlides>0</HiddenSlides>
  <MMClips>0</MMClips>
  <ScaleCrop>false</ScaleCrop>
  <HeadingPairs>
    <vt:vector size="6" baseType="variant">
      <vt:variant>
        <vt:lpstr>Gebruikte lettertypen</vt:lpstr>
      </vt:variant>
      <vt:variant>
        <vt:i4>8</vt:i4>
      </vt:variant>
      <vt:variant>
        <vt:lpstr>Thema</vt:lpstr>
      </vt:variant>
      <vt:variant>
        <vt:i4>8</vt:i4>
      </vt:variant>
      <vt:variant>
        <vt:lpstr>Diatitels</vt:lpstr>
      </vt:variant>
      <vt:variant>
        <vt:i4>55</vt:i4>
      </vt:variant>
    </vt:vector>
  </HeadingPairs>
  <TitlesOfParts>
    <vt:vector size="71" baseType="lpstr">
      <vt:lpstr>Noto Sans Symbols</vt:lpstr>
      <vt:lpstr>Roboto</vt:lpstr>
      <vt:lpstr>Arial</vt:lpstr>
      <vt:lpstr>Verdana</vt:lpstr>
      <vt:lpstr>Federo</vt:lpstr>
      <vt:lpstr>Comic Sans MS</vt:lpstr>
      <vt:lpstr>Times New Roman</vt:lpstr>
      <vt:lpstr>Calibri</vt:lpstr>
      <vt:lpstr>10_nieuwe huisstijl</vt:lpstr>
      <vt:lpstr>Simple Light</vt:lpstr>
      <vt:lpstr>12_nieuwe huisstijl</vt:lpstr>
      <vt:lpstr>3_VDAB huisstijl 2014 template</vt:lpstr>
      <vt:lpstr>6_VDAB huisstijl 2014 template</vt:lpstr>
      <vt:lpstr>5_VDAB huisstijl 2014 template</vt:lpstr>
      <vt:lpstr>11_nieuwe huisstijl</vt:lpstr>
      <vt:lpstr>2_Aangepast ontwerp</vt:lpstr>
      <vt:lpstr>  Toeleiding naar LDE</vt:lpstr>
      <vt:lpstr>Kader Toeleiding (via ICF)   ICF : welke info kunnen jullie aanleveren? 4.    Naar individueel maatwerk in 2023</vt:lpstr>
      <vt:lpstr>PowerPoint-presentatie</vt:lpstr>
      <vt:lpstr>PowerPoint-presentatie</vt:lpstr>
      <vt:lpstr> ACTORROL :   - VDAB heeft rol als opleider en bemiddelaar  REGISSEURSROL:    - VDAB laat ook overige arbeidsmarkt spelers met elkaar samenwerken  binnen het beleidskader gericht op werk  - VDAB doet beroep op de gespecialiseerde expertise van derden voor  opleiding en begeleiding (tender partners)  </vt:lpstr>
      <vt:lpstr>alle vacatures LDE moeten geregistreerd worden in de vacaturedatabank van VDAB; dit is een voorwaarde om subsidies te ontvangen bemiddelaars van VDAB, GTB en andere organisaties kunnen kandidaat-werknemers voor LDE  aanmelden - ook de werkgevers kunnen zelf kandidaten aanbrengen - maar het is ALTIJD VDAB die beslist of een werkzoekende in aanmerking komt voor een toegangsticket LDE  doorstroomevaluaties: een advies is 5 jaar geldig en in het 5e jaar evalueert VDAB of de doelgroepwerknemer kan doorstromen naar het REC of niet; die evaluatie gebeurt in samenwerking met de doelgroepwerknemer en de werkgever daarnaast kent VDAB ook de rechten toe voor Bijzondere Tewerkstellingsondersteunende Maatregelen in de reguliere tewerkstelling (BTOM-rechten = VOP, aanpassing arbeidspost,...)</vt:lpstr>
      <vt:lpstr>PowerPoint-presentatie</vt:lpstr>
      <vt:lpstr>PowerPoint-presentatie</vt:lpstr>
      <vt:lpstr>Stap 1: vermoeden</vt:lpstr>
      <vt:lpstr>Vermoeden van arbeidsbeperking: voorbeelden</vt:lpstr>
      <vt:lpstr>Stap 2: indicatie</vt:lpstr>
      <vt:lpstr>Indicatie arbeidsbeperking (PmAB)  Indicatie “PmAH”: personen met een arbeidshandicap --&gt;steeds obv attesten! Bij LDE niet noodzakelijk  Indicatie “Pmp”: personen met multipele problematieken personen met een psychosociale problematiek (Psp) uiterst kwetsbaren met een werkloosheidsduur van 2 jaar of langer met begeleidingsnood (UK’s)  → steeds obv ICF!</vt:lpstr>
      <vt:lpstr>Stap 3: toekennen recht of advies</vt:lpstr>
      <vt:lpstr>Toeleiding naar LDE</vt:lpstr>
      <vt:lpstr>PowerPoint-presentatie</vt:lpstr>
      <vt:lpstr>info over functioneren op de werkvloer (sterktes + aandachtspunten) focus op arbeidsmatige functioneren Belangrijk: geef concrete voorbeelden! </vt:lpstr>
      <vt:lpstr>PowerPoint-presentatie</vt:lpstr>
      <vt:lpstr>PowerPoint-presentatie</vt:lpstr>
      <vt:lpstr>Enkele ICF-categorieën en eigen observaties</vt:lpstr>
      <vt:lpstr>PowerPoint-presentatie</vt:lpstr>
      <vt:lpstr>  Vb: Hoe gaat je klant om met tegenslagen? Vb: Is je klant snel overstuur?  Zit bij wijze van spreke het emmertje standaard vol? Vb: Kan je klant bij problemen relativeren? Of blijft hij maar doorgaan over zaken, ook wanneer deze al lang gepasseerd zijn? Heeft een moeilijke thuissituatie invloed op de werkvloer? </vt:lpstr>
      <vt:lpstr>PowerPoint-presentatie</vt:lpstr>
      <vt:lpstr>Hoe komt de persoon bij jou over?  Komt hij zelfverzekerd over of eerder schuchter en onzeker?  Durft hij voor zijn mening opkomen, problemen aankaarten, vragen stellen?  Is hij overtuigd van zijn kunnen?   !!! Te veel zelfvertrouwen is geen probleem in deze categorie.  Wellicht kan dit wel tot problemen leiden bij andere categorieën (bijvoorbeeld aangaan van relaties of inschikkelijkheid)!!!   Vb: In zijn houding straalt Jean weinig zelfzekerheid uit. Tijdens een gesprek wendt hij overwegend zijn blik af. Hij gelooft niet dat hij voldoende capaciteiten heeft om deze job aan te leren.  In het begin kijkt hij je niet aan, maar dit verbetert na verloop van tijd. Vb: Klant durft vragen stellen als hij iets niet begrijpt  Vb: Ze durft anderen aanspreken wanneer iets niet goed gebeurd. Vb: Ze vindt van zichzelf dat ze heel goed kan poetsen en ze is het niet eens met de feedback van de werkbegeleider.   !!! Wanneer iemand geen initiatief neemt op een werkvloer, is dit niet perse door een tekort aan zelfvertrouwen!!!</vt:lpstr>
      <vt:lpstr>PowerPoint-presentatie</vt:lpstr>
      <vt:lpstr>Kan de klant zich goed concentreren op zijn werk of is hij snel afgeleid?  Kan de klant de aandacht erbij houden tijdens een gesprek?  Is hij snel afgeleid, springt hij van de hak op de tak, antwoordt hij vaak naast de kwestie, …?  Wat gebeurt er als er veel lawaai is of veel omgevingsprikkels?  Observeer de klant tijdens het werk.   !!! Opkijken als er iemand in de gang passeert, hoeft geen probleem te zijn.  Is de klant daarna terug met zijn aandacht bij het werk of eerder de draad kwijt? !!! Vb: I. heeft het moeilijk om haar aandacht bij het gesprek te houden.  Ze antwoordt  naast de kwestie en ik moet mijn vragen vaak opnieuw stellen.  Bij voetstappen op de gang is ze telkens afgeleid.  Ook kijkt ze herhaaldelijk op haar gsm.  Vb: Wanneer R. zijn aandacht moet verdelen over meerdere taken loopt het mis.  Rekken vullen lukt heel vlot, maar wanneer een klant een vraag stelt, is hij helemaal de kluts kwijt en weet hij niet meer waar hij mee bezig is (aandacht verdelen).</vt:lpstr>
      <vt:lpstr>PowerPoint-presentatie</vt:lpstr>
      <vt:lpstr>Welke taken heeft de werknemer en in hoeverre moet hij binnen zijn takenpakket zelf iets organiseren?   Slaagt de klant er in om zijn eigen (bvb binnen een eenduidig takenpakket) taken efficiënt te plannen en te organiseren, prioriteiten te bepalen, … ?  Kan de klant gezin en werk goed combineren?  Dit vereist namelijk ook organisatievermogen, prioriteiten bepalen, efficiënt zijn.    Vb. de klant slaagt er niet in om na 6 maanden dezelfde taken zelf een efficiënte volgorde te bepalen.  Bij het poetsen van de kantine begint ze steeds met de vloer te kuisen, kuist daarna de tafels en en moet dan opnieuw de vloer doen. Vb: Anja kan moeilijk inschatten hoe lang een bepaalde activiteit duurt. Zij was 1.5u te vroeg aanwezig op haar afspraak omdat ze dacht dat de verplaatsing zolang in beslag zou nemen. Vb.  J. krijgt tijdens de stage elke dag een lijst met taken, maar hij kan zelf prioriteiten bepalen en inschatten in welke volgorde hij de taken best uitvoert.   Vb. S. slaagt erin om haar kinderen op tijd klaar voor school te krijgen en ook op tijd op alle hobby’s.  Bij het koken zal ze steeds eerst de aardappelen op zetten en dan aan de groenten en het vlees beginnen, zodat alles tijdig klaar is.  Ze geeft ook aan dat wanneer ze een wasmachine opzet, ze tijd genoeg heeft om ondertussen naar de winkel te gaan. Wanneer ze terug is van haar boodschappen is de was klaar om opgehangen te worden. </vt:lpstr>
      <vt:lpstr>PowerPoint-presentatie</vt:lpstr>
      <vt:lpstr>Hoe gaat de klant om met veranderingen op de werkvloer?  Bijvoorbeeld inspringen bij collega en eigen taken even laten wachten, ander werkrooster, nieuwe collega’s, verandering van takenpakket of andere omgeving, …?    !!! Dit is niet hetzelfde als ‘motivationele flexibiliteit’. Wanneer iemand de voorkeur heeft voor een vast uurrooster/werkplaats/..., maar zich wel kan aan aanpassen aan veranderingen, scoren we geen probleem !!! Vb: Anja is weinig flexibel. Bij de start als strijkster had ze het moeilijk met het feit dat ze van een grote groep collega's naar een kleine groep collega's ging. Dit was voor haar naar eigen zeggen een grote aanpassing. Ze heeft veel aanpassingstijd nodig bij nieuwe situaties en kan moeilijk overweg met overgangssituaties. Ook het feit dat ze bij VDAB op onderzoek moest bij een niet gekend persoon, is moeilijk voor haar. Dit lokt stressgevoelens uit. Vb: Vooraleer het onderzoek van start kan gaan, heeft ze uitleg nodig over wat er allemaal zal gebeuren. Nieuwe of onduidelijke verwachtingen (bv. het onderzoek, testafname, verplaatsing met de bus, etc.) brengen haar van slag. Vb: Wanneer we aan Jan vragen om even een dringende taak (die hij weliswaar goed kent) te doen, is hij nadien helemaal de kluts kwijt en kan hij niet terug switchen naar zijn vorige taak </vt:lpstr>
      <vt:lpstr>PowerPoint-presentatie</vt:lpstr>
      <vt:lpstr>Slaagt de klant er in om op de werkvloer verschillende taken aan te leren?  Welke taken gaan vlot en welke niet (vbn)?  Hoe loopt dit in vgl. met andere doelgroep medewerkers EN in vergelijking met REC medewerkers.  Leert hij door mondelinge uitleg, demonstratie, schriftelijke uitleg? Moeten taken veel herhaald worden of lukt het van de eerste keer? Speelt kennis van het Nederlands een rol?  Vb: Het duurt veel langer voor Nasifa om taken eigen te maken.  Ze spreekt zeer slecht Nederlands.  De begeleiding kan nieuwe taken niet mondeling of schriftelijk toelichten, maar moet dit steeds een aantal keer demonstreren.  Hoewel de leerperiode dan langer duurt dan bij niet-anderstalige werknemer, merken we dat ze wel snel leert met haar ogen.  Ondanks de problemen met Nederlands, lijkt leerbaarbeid geen probleem. Vb: Claire zit op het einde van haar artikel 60 en ze heeft het nog steeds moeilijk met het correct prijzen van de huisraad.   Vb: Kl kan na een maand stage nog steeds alleen maar eenvoudig inpakwerk doen.  Andere anderstalige werknemers zijn na een maand al complexere taken aan het doen.   Vb: In vergelijking met andere doelgroepmedewerkers leert Jan in het houtatelier redelijk vlot met de machines werken.  Echter wanneer we de vergelijking maken met een nieuwe werkbegeleider die hier startte zien we toch een groot verschil.  </vt:lpstr>
      <vt:lpstr>PowerPoint-presentatie</vt:lpstr>
      <vt:lpstr>Detecteert de klant problemen en kan hij een oplossing bieden?  Is er een onderscheid in soorten problemen (bvb technische problemen, praktische zaken, relationele problemen, …)?  !!! Het hoeft hier niet te gaan over goede oplossingen. Eigen oordeel niet laten meetellen !!!    Vb: Jean getuigt van voldoende oplossingsstrategieën. Hij merkte zelf op dat het bedrag van zijn werkloosheidsuitkering niet aangepast was aan zijn veranderde gezinssituatie en contacteerde de vakbond. Cfr. informatie BM VDAB d.d. 27/1/2016: 'Jean heeft steeds zijn plan getrokken bij het zoeken van een nieuwe werkgever.' Vb: Renate trekt haar plan op de werkvloer.  Wanneer het poetsproduct van de poetsmachine op is, gaat ze in het magazijn een nieuwe bus halen en ze geeft dit op het einde van de dag door aan de begeleider.   </vt:lpstr>
      <vt:lpstr>PowerPoint-presentatie</vt:lpstr>
      <vt:lpstr>Hier is het belangrijk dat de klant beslissingen neemt en dat deze doordacht zijn (dus geen impulsieve beslissingen).  !!! Het hoeft hier niet te gaan over goede beslissingen. Eigen oordeel niet laten meetellen !!!    Vb: Kl begrijpt veel situaties niet, maar dit weerhoudt hem niet om acties te ondernemen: hij doet dan wat hij zelf denkt, ook al werd er iets anders geadviseerd door het OCMW.  Vb: A. kan vlot beslissingen nemen, maar doet dit eerder impulsief.  Ze weegt voor- en nadelen niet tegen elkaar af en staat niet stil bij de gevolgen.  Zo nam ze ontslag omdat ze haar leidinggevende niet sympathiek vond. Vb: Wanneer we S. vragen of ze bereid is om eerst een stage in de kringwinkel te doen, kan ze hier niet op antwoorden.  Ze stelt ons de vraag wat wij willen en wat wij het beste voor haar vinden.  Ze weet niet of dit een goed idee is of dat ze eerder betaalde stappen wil zetten.  Ze laat ons beslissen voor haar.  </vt:lpstr>
      <vt:lpstr>PowerPoint-presentatie</vt:lpstr>
      <vt:lpstr>Hoe komt de klant over tijdens het werk of het gesprek?  Kan hij om met tijdsdruk, blijft hij rustig in stresserende situaties of wordt hij zenuwachtig, kwaad, … Zit hij heel de tijd te wiebelen op zijn stoel, heeft hij erg klamme handen, begint hij te stotteren, …   Vb: Tijdens het testonderzoek merken we veel stress op. Bij aanvang van de testen gaat zij vanuit stressgevoelens op een zeer gejaagde manier te werk. Doorheen de afname van de proeven valt een zeer kinderlijk lachje op, voornamelijk bij proeven onder tijdsdruk. Vb: Tijdens haar stage kreeg Renata de vraag om wat sneller te werken. We zagen dat dit moeilijk was voor haar: ze begon te zweten en maakte op deze momenten meer fouten.  Vb: Wanneer er op de werkvloer iets gebeurt (conflict collega’s, werkbegeleider zegt dat het sneller moet, ze maakt een fout, …), geeft dit Anne heel veel stress en ze blokkeert dan gewoon.  Een werkbegeleider moet haar dan even apart nemen om haar terug rustig te krijgen.  </vt:lpstr>
      <vt:lpstr>PowerPoint-presentatie</vt:lpstr>
      <vt:lpstr>Minder observeerbaar op een werkvloer, maar misschien pik je toch zaken op vanuit de privésituatie!  Wat doet jouw klant om terug tot rust te komen?   Hoe zet hij de problemen en de stress even van zich af?   Zijn er manieren om tot ontspanning te komen?  Vb van een goede copinstijl: gaan sporten, babbelen met iemand, boek lezen, met de hond gaan wandelen, …   → vraag jezelf hierbij wel af of dit voldoende is.  Zorgt dit slechts eventjes voor ontspanning maar duiken de piekergedachten snel terug op? Dan is er wel een probleem.  Vb van negatieve copingstijl: drank of drugs gebruiken om te vergeten, struisvogelpolitiek, vluchtende copingstijl, … </vt:lpstr>
      <vt:lpstr>PowerPoint-presentatie</vt:lpstr>
      <vt:lpstr>Heel belangrijk dat we een vergelijking met het REC maken.  Klant werkt even snel of sneller als andere doelgroep medewerkers geeft geen info over het REC.  Klant werkt trager dan andere doelgroep medewerkers, dat is duidelijk dat dit tav REC een probleem is.  Eventueel vergelijken met een werkbegeleider (houdt wel rekening met mogelijks meer ervaring).  Het is niet de bedoeling om klanten faalervaringen te laten opdoen.  Maar ook binnen een stage of arbeidszorg gebeurt het wellicht dat er op een bepaalde afdeling wel eens sneller gewerkt moet worden. Lukt dit, dan is dit een stap vooruit voor de klant.  Lukt dit niet, dan hoef je dit ook niet te laten duren en breng je de klant terug naar een aanvaardbaarder werktempo, maar je hebt dan wel een zicht op zijn snelheid tav het REC.</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De toekomst naar individueel maatwerk in 2023</vt:lpstr>
      <vt:lpstr>PowerPoint-presentatie</vt:lpstr>
      <vt:lpstr>PowerPoint-presentatie</vt:lpstr>
      <vt:lpstr>PowerPoint-presentatie</vt:lpstr>
      <vt:lpstr> Nog vragen? </vt:lpstr>
      <vt:lpstr>Bedankt voor jullie aandacht en veel succes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Toeleiding naar LDE</dc:title>
  <dc:creator>Sofie Vandermarliere</dc:creator>
  <cp:lastModifiedBy>Kirsten Gielen</cp:lastModifiedBy>
  <cp:revision>1</cp:revision>
  <dcterms:created xsi:type="dcterms:W3CDTF">2013-11-19T10:12:17Z</dcterms:created>
  <dcterms:modified xsi:type="dcterms:W3CDTF">2022-10-21T07:57:30Z</dcterms:modified>
</cp:coreProperties>
</file>